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2" r:id="rId1"/>
  </p:sldMasterIdLst>
  <p:notesMasterIdLst>
    <p:notesMasterId r:id="rId25"/>
  </p:notesMasterIdLst>
  <p:sldIdLst>
    <p:sldId id="258" r:id="rId2"/>
    <p:sldId id="259" r:id="rId3"/>
    <p:sldId id="325" r:id="rId4"/>
    <p:sldId id="257" r:id="rId5"/>
    <p:sldId id="272" r:id="rId6"/>
    <p:sldId id="337" r:id="rId7"/>
    <p:sldId id="341" r:id="rId8"/>
    <p:sldId id="342" r:id="rId9"/>
    <p:sldId id="340" r:id="rId10"/>
    <p:sldId id="338" r:id="rId11"/>
    <p:sldId id="339" r:id="rId12"/>
    <p:sldId id="321" r:id="rId13"/>
    <p:sldId id="344" r:id="rId14"/>
    <p:sldId id="305" r:id="rId15"/>
    <p:sldId id="306" r:id="rId16"/>
    <p:sldId id="307" r:id="rId17"/>
    <p:sldId id="308" r:id="rId18"/>
    <p:sldId id="309" r:id="rId19"/>
    <p:sldId id="310" r:id="rId20"/>
    <p:sldId id="345" r:id="rId21"/>
    <p:sldId id="312" r:id="rId22"/>
    <p:sldId id="313" r:id="rId23"/>
    <p:sldId id="315"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81281" autoAdjust="0"/>
  </p:normalViewPr>
  <p:slideViewPr>
    <p:cSldViewPr>
      <p:cViewPr varScale="1">
        <p:scale>
          <a:sx n="93" d="100"/>
          <a:sy n="93" d="100"/>
        </p:scale>
        <p:origin x="19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5DAB9B-4227-424F-9E9C-8B3D4765AB4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8E15D2B-7F7D-4149-AD69-46CFBB345BE8}">
      <dgm:prSet custT="1"/>
      <dgm:spPr/>
      <dgm:t>
        <a:bodyPr/>
        <a:lstStyle/>
        <a:p>
          <a:r>
            <a:rPr lang="fr-CH" sz="4000" dirty="0"/>
            <a:t>Benoit </a:t>
          </a:r>
          <a:r>
            <a:rPr lang="fr-CH" sz="4000" dirty="0" err="1"/>
            <a:t>Lavelleye</a:t>
          </a:r>
          <a:r>
            <a:rPr lang="fr-CH" sz="4000" dirty="0"/>
            <a:t> ?</a:t>
          </a:r>
          <a:endParaRPr lang="en-US" sz="4000" dirty="0"/>
        </a:p>
      </dgm:t>
    </dgm:pt>
    <dgm:pt modelId="{65D9C0DE-414D-4CAD-A864-1C0D3490046C}" type="parTrans" cxnId="{2911049F-EBA9-4D29-9A88-C1ADF6E0F52F}">
      <dgm:prSet/>
      <dgm:spPr/>
      <dgm:t>
        <a:bodyPr/>
        <a:lstStyle/>
        <a:p>
          <a:endParaRPr lang="en-US"/>
        </a:p>
      </dgm:t>
    </dgm:pt>
    <dgm:pt modelId="{24675D99-6FB2-4651-B11D-6A710866DCFB}" type="sibTrans" cxnId="{2911049F-EBA9-4D29-9A88-C1ADF6E0F52F}">
      <dgm:prSet/>
      <dgm:spPr/>
      <dgm:t>
        <a:bodyPr/>
        <a:lstStyle/>
        <a:p>
          <a:endParaRPr lang="en-US"/>
        </a:p>
      </dgm:t>
    </dgm:pt>
    <dgm:pt modelId="{D1289C44-A7D4-4DA3-B4DD-3AEBC22D56B9}">
      <dgm:prSet custT="1"/>
      <dgm:spPr/>
      <dgm:t>
        <a:bodyPr/>
        <a:lstStyle/>
        <a:p>
          <a:r>
            <a:rPr lang="fr-CH" sz="4000" dirty="0"/>
            <a:t>Karel Brabants ?</a:t>
          </a:r>
          <a:endParaRPr lang="en-US" sz="4000" dirty="0"/>
        </a:p>
      </dgm:t>
    </dgm:pt>
    <dgm:pt modelId="{89B163F2-3534-4A22-8E44-DC1F7EFF4024}" type="parTrans" cxnId="{9273F4D5-9CDF-45E9-80C4-4BF89F33EA97}">
      <dgm:prSet/>
      <dgm:spPr/>
      <dgm:t>
        <a:bodyPr/>
        <a:lstStyle/>
        <a:p>
          <a:endParaRPr lang="en-US"/>
        </a:p>
      </dgm:t>
    </dgm:pt>
    <dgm:pt modelId="{B3B32FB8-4C4C-41F9-B6FE-6557F4188C0D}" type="sibTrans" cxnId="{9273F4D5-9CDF-45E9-80C4-4BF89F33EA97}">
      <dgm:prSet/>
      <dgm:spPr/>
      <dgm:t>
        <a:bodyPr/>
        <a:lstStyle/>
        <a:p>
          <a:endParaRPr lang="en-US"/>
        </a:p>
      </dgm:t>
    </dgm:pt>
    <dgm:pt modelId="{5E048565-9F4E-4249-8465-F928DF71D566}">
      <dgm:prSet custT="1"/>
      <dgm:spPr/>
      <dgm:t>
        <a:bodyPr/>
        <a:lstStyle/>
        <a:p>
          <a:r>
            <a:rPr lang="fr-CH" sz="4000" dirty="0"/>
            <a:t>… ?</a:t>
          </a:r>
          <a:endParaRPr lang="en-US" sz="4000" dirty="0"/>
        </a:p>
      </dgm:t>
    </dgm:pt>
    <dgm:pt modelId="{8058E744-4989-4529-AE9B-F4F3AB7E3D0C}" type="parTrans" cxnId="{6F98C19D-60F2-43DC-90B9-BACBEFEB09C8}">
      <dgm:prSet/>
      <dgm:spPr/>
      <dgm:t>
        <a:bodyPr/>
        <a:lstStyle/>
        <a:p>
          <a:endParaRPr lang="en-US"/>
        </a:p>
      </dgm:t>
    </dgm:pt>
    <dgm:pt modelId="{736F3635-9750-4DA9-A886-37CB401CDFDA}" type="sibTrans" cxnId="{6F98C19D-60F2-43DC-90B9-BACBEFEB09C8}">
      <dgm:prSet/>
      <dgm:spPr/>
      <dgm:t>
        <a:bodyPr/>
        <a:lstStyle/>
        <a:p>
          <a:endParaRPr lang="en-US"/>
        </a:p>
      </dgm:t>
    </dgm:pt>
    <dgm:pt modelId="{D1C7D4BC-F79B-49F1-9652-467BAE992762}" type="pres">
      <dgm:prSet presAssocID="{E85DAB9B-4227-424F-9E9C-8B3D4765AB4A}" presName="linear" presStyleCnt="0">
        <dgm:presLayoutVars>
          <dgm:animLvl val="lvl"/>
          <dgm:resizeHandles val="exact"/>
        </dgm:presLayoutVars>
      </dgm:prSet>
      <dgm:spPr/>
    </dgm:pt>
    <dgm:pt modelId="{39179E84-8AC0-4486-9DC6-3EE608CED3BE}" type="pres">
      <dgm:prSet presAssocID="{A8E15D2B-7F7D-4149-AD69-46CFBB345BE8}" presName="parentText" presStyleLbl="node1" presStyleIdx="0" presStyleCnt="3">
        <dgm:presLayoutVars>
          <dgm:chMax val="0"/>
          <dgm:bulletEnabled val="1"/>
        </dgm:presLayoutVars>
      </dgm:prSet>
      <dgm:spPr/>
    </dgm:pt>
    <dgm:pt modelId="{8028BF25-52D4-4F73-8F9B-4C9DB6F93664}" type="pres">
      <dgm:prSet presAssocID="{24675D99-6FB2-4651-B11D-6A710866DCFB}" presName="spacer" presStyleCnt="0"/>
      <dgm:spPr/>
    </dgm:pt>
    <dgm:pt modelId="{527B89EA-2138-4909-8EF0-74152E9A0D49}" type="pres">
      <dgm:prSet presAssocID="{D1289C44-A7D4-4DA3-B4DD-3AEBC22D56B9}" presName="parentText" presStyleLbl="node1" presStyleIdx="1" presStyleCnt="3">
        <dgm:presLayoutVars>
          <dgm:chMax val="0"/>
          <dgm:bulletEnabled val="1"/>
        </dgm:presLayoutVars>
      </dgm:prSet>
      <dgm:spPr/>
    </dgm:pt>
    <dgm:pt modelId="{D463E653-CB2F-4D62-B088-6F745FFF9B5F}" type="pres">
      <dgm:prSet presAssocID="{B3B32FB8-4C4C-41F9-B6FE-6557F4188C0D}" presName="spacer" presStyleCnt="0"/>
      <dgm:spPr/>
    </dgm:pt>
    <dgm:pt modelId="{6569E8F3-E53D-49E5-BD4C-DD20701AAD9D}" type="pres">
      <dgm:prSet presAssocID="{5E048565-9F4E-4249-8465-F928DF71D566}" presName="parentText" presStyleLbl="node1" presStyleIdx="2" presStyleCnt="3">
        <dgm:presLayoutVars>
          <dgm:chMax val="0"/>
          <dgm:bulletEnabled val="1"/>
        </dgm:presLayoutVars>
      </dgm:prSet>
      <dgm:spPr/>
    </dgm:pt>
  </dgm:ptLst>
  <dgm:cxnLst>
    <dgm:cxn modelId="{8CDCB209-6943-4765-84D5-98480930EF07}" type="presOf" srcId="{E85DAB9B-4227-424F-9E9C-8B3D4765AB4A}" destId="{D1C7D4BC-F79B-49F1-9652-467BAE992762}" srcOrd="0" destOrd="0" presId="urn:microsoft.com/office/officeart/2005/8/layout/vList2"/>
    <dgm:cxn modelId="{6F98C19D-60F2-43DC-90B9-BACBEFEB09C8}" srcId="{E85DAB9B-4227-424F-9E9C-8B3D4765AB4A}" destId="{5E048565-9F4E-4249-8465-F928DF71D566}" srcOrd="2" destOrd="0" parTransId="{8058E744-4989-4529-AE9B-F4F3AB7E3D0C}" sibTransId="{736F3635-9750-4DA9-A886-37CB401CDFDA}"/>
    <dgm:cxn modelId="{2911049F-EBA9-4D29-9A88-C1ADF6E0F52F}" srcId="{E85DAB9B-4227-424F-9E9C-8B3D4765AB4A}" destId="{A8E15D2B-7F7D-4149-AD69-46CFBB345BE8}" srcOrd="0" destOrd="0" parTransId="{65D9C0DE-414D-4CAD-A864-1C0D3490046C}" sibTransId="{24675D99-6FB2-4651-B11D-6A710866DCFB}"/>
    <dgm:cxn modelId="{9273F4D5-9CDF-45E9-80C4-4BF89F33EA97}" srcId="{E85DAB9B-4227-424F-9E9C-8B3D4765AB4A}" destId="{D1289C44-A7D4-4DA3-B4DD-3AEBC22D56B9}" srcOrd="1" destOrd="0" parTransId="{89B163F2-3534-4A22-8E44-DC1F7EFF4024}" sibTransId="{B3B32FB8-4C4C-41F9-B6FE-6557F4188C0D}"/>
    <dgm:cxn modelId="{346023DD-19B7-4C8F-9CF4-27200C908610}" type="presOf" srcId="{D1289C44-A7D4-4DA3-B4DD-3AEBC22D56B9}" destId="{527B89EA-2138-4909-8EF0-74152E9A0D49}" srcOrd="0" destOrd="0" presId="urn:microsoft.com/office/officeart/2005/8/layout/vList2"/>
    <dgm:cxn modelId="{2F83E2E0-9434-4135-BB54-BC9FB943EE4E}" type="presOf" srcId="{A8E15D2B-7F7D-4149-AD69-46CFBB345BE8}" destId="{39179E84-8AC0-4486-9DC6-3EE608CED3BE}" srcOrd="0" destOrd="0" presId="urn:microsoft.com/office/officeart/2005/8/layout/vList2"/>
    <dgm:cxn modelId="{8F2DA5EF-752B-4346-B6DE-588DB05F7299}" type="presOf" srcId="{5E048565-9F4E-4249-8465-F928DF71D566}" destId="{6569E8F3-E53D-49E5-BD4C-DD20701AAD9D}" srcOrd="0" destOrd="0" presId="urn:microsoft.com/office/officeart/2005/8/layout/vList2"/>
    <dgm:cxn modelId="{AAFC9A57-21AE-471D-81A6-637EA39572F8}" type="presParOf" srcId="{D1C7D4BC-F79B-49F1-9652-467BAE992762}" destId="{39179E84-8AC0-4486-9DC6-3EE608CED3BE}" srcOrd="0" destOrd="0" presId="urn:microsoft.com/office/officeart/2005/8/layout/vList2"/>
    <dgm:cxn modelId="{27EF36B5-30BF-4F9D-B7A3-8682D3A580CF}" type="presParOf" srcId="{D1C7D4BC-F79B-49F1-9652-467BAE992762}" destId="{8028BF25-52D4-4F73-8F9B-4C9DB6F93664}" srcOrd="1" destOrd="0" presId="urn:microsoft.com/office/officeart/2005/8/layout/vList2"/>
    <dgm:cxn modelId="{EB6C2F52-5F00-48EE-92F4-5DF8121C61B7}" type="presParOf" srcId="{D1C7D4BC-F79B-49F1-9652-467BAE992762}" destId="{527B89EA-2138-4909-8EF0-74152E9A0D49}" srcOrd="2" destOrd="0" presId="urn:microsoft.com/office/officeart/2005/8/layout/vList2"/>
    <dgm:cxn modelId="{E8ED89A8-327F-47C7-9D26-88245A2AC309}" type="presParOf" srcId="{D1C7D4BC-F79B-49F1-9652-467BAE992762}" destId="{D463E653-CB2F-4D62-B088-6F745FFF9B5F}" srcOrd="3" destOrd="0" presId="urn:microsoft.com/office/officeart/2005/8/layout/vList2"/>
    <dgm:cxn modelId="{71D52333-3C71-45F2-A3B7-BD537FACC22E}" type="presParOf" srcId="{D1C7D4BC-F79B-49F1-9652-467BAE992762}" destId="{6569E8F3-E53D-49E5-BD4C-DD20701AAD9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79E84-8AC0-4486-9DC6-3EE608CED3BE}">
      <dsp:nvSpPr>
        <dsp:cNvPr id="0" name=""/>
        <dsp:cNvSpPr/>
      </dsp:nvSpPr>
      <dsp:spPr>
        <a:xfrm>
          <a:off x="0" y="812555"/>
          <a:ext cx="5098256" cy="12168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fr-CH" sz="4000" kern="1200" dirty="0"/>
            <a:t>Benoit </a:t>
          </a:r>
          <a:r>
            <a:rPr lang="fr-CH" sz="4000" kern="1200" dirty="0" err="1"/>
            <a:t>Lavelleye</a:t>
          </a:r>
          <a:r>
            <a:rPr lang="fr-CH" sz="4000" kern="1200" dirty="0"/>
            <a:t> ?</a:t>
          </a:r>
          <a:endParaRPr lang="en-US" sz="4000" kern="1200" dirty="0"/>
        </a:p>
      </dsp:txBody>
      <dsp:txXfrm>
        <a:off x="59399" y="871954"/>
        <a:ext cx="4979458" cy="1098002"/>
      </dsp:txXfrm>
    </dsp:sp>
    <dsp:sp modelId="{527B89EA-2138-4909-8EF0-74152E9A0D49}">
      <dsp:nvSpPr>
        <dsp:cNvPr id="0" name=""/>
        <dsp:cNvSpPr/>
      </dsp:nvSpPr>
      <dsp:spPr>
        <a:xfrm>
          <a:off x="0" y="2216556"/>
          <a:ext cx="5098256" cy="1216800"/>
        </a:xfrm>
        <a:prstGeom prst="roundRect">
          <a:avLst/>
        </a:prstGeom>
        <a:solidFill>
          <a:schemeClr val="accent5">
            <a:hueOff val="3005351"/>
            <a:satOff val="-13190"/>
            <a:lumOff val="392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fr-CH" sz="4000" kern="1200" dirty="0"/>
            <a:t>Karel Brabants ?</a:t>
          </a:r>
          <a:endParaRPr lang="en-US" sz="4000" kern="1200" dirty="0"/>
        </a:p>
      </dsp:txBody>
      <dsp:txXfrm>
        <a:off x="59399" y="2275955"/>
        <a:ext cx="4979458" cy="1098002"/>
      </dsp:txXfrm>
    </dsp:sp>
    <dsp:sp modelId="{6569E8F3-E53D-49E5-BD4C-DD20701AAD9D}">
      <dsp:nvSpPr>
        <dsp:cNvPr id="0" name=""/>
        <dsp:cNvSpPr/>
      </dsp:nvSpPr>
      <dsp:spPr>
        <a:xfrm>
          <a:off x="0" y="3620556"/>
          <a:ext cx="5098256" cy="1216800"/>
        </a:xfrm>
        <a:prstGeom prst="roundRect">
          <a:avLst/>
        </a:prstGeom>
        <a:solidFill>
          <a:schemeClr val="accent5">
            <a:hueOff val="6010703"/>
            <a:satOff val="-26380"/>
            <a:lumOff val="784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fr-CH" sz="4000" kern="1200" dirty="0"/>
            <a:t>… ?</a:t>
          </a:r>
          <a:endParaRPr lang="en-US" sz="4000" kern="1200" dirty="0"/>
        </a:p>
      </dsp:txBody>
      <dsp:txXfrm>
        <a:off x="59399" y="3679955"/>
        <a:ext cx="4979458"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35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03429"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3431"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56ED0CA-66ED-4671-9EC8-D3E8896972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Désistement du Prof </a:t>
            </a:r>
            <a:r>
              <a:rPr lang="fr-FR" dirty="0" err="1"/>
              <a:t>Auwärter</a:t>
            </a:r>
            <a:r>
              <a:rPr lang="fr-FR" dirty="0"/>
              <a:t> pour cause de maladie, changement du planning de la journée</a:t>
            </a:r>
          </a:p>
        </p:txBody>
      </p:sp>
      <p:sp>
        <p:nvSpPr>
          <p:cNvPr id="4" name="Slide Number Placeholder 3"/>
          <p:cNvSpPr>
            <a:spLocks noGrp="1"/>
          </p:cNvSpPr>
          <p:nvPr>
            <p:ph type="sldNum" sz="quarter" idx="10"/>
          </p:nvPr>
        </p:nvSpPr>
        <p:spPr/>
        <p:txBody>
          <a:bodyPr/>
          <a:lstStyle/>
          <a:p>
            <a:pPr>
              <a:defRPr/>
            </a:pPr>
            <a:fld id="{D56ED0CA-66ED-4671-9EC8-D3E88969724E}" type="slidenum">
              <a:rPr lang="en-US" smtClean="0"/>
              <a:pPr>
                <a:defRPr/>
              </a:pPr>
              <a:t>1</a:t>
            </a:fld>
            <a:endParaRPr lang="en-US"/>
          </a:p>
        </p:txBody>
      </p:sp>
    </p:spTree>
    <p:extLst>
      <p:ext uri="{BB962C8B-B14F-4D97-AF65-F5344CB8AC3E}">
        <p14:creationId xmlns:p14="http://schemas.microsoft.com/office/powerpoint/2010/main" val="4141630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8D8CAB3-CA66-4298-8013-151DBB82B5A2}" type="slidenum">
              <a:rPr lang="en-US"/>
              <a:pPr/>
              <a:t>10</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fr-CH" dirty="0"/>
          </a:p>
        </p:txBody>
      </p:sp>
    </p:spTree>
    <p:extLst>
      <p:ext uri="{BB962C8B-B14F-4D97-AF65-F5344CB8AC3E}">
        <p14:creationId xmlns:p14="http://schemas.microsoft.com/office/powerpoint/2010/main" val="1599334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8D8CAB3-CA66-4298-8013-151DBB82B5A2}" type="slidenum">
              <a:rPr lang="en-US"/>
              <a:pPr/>
              <a:t>11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fr-CH" dirty="0"/>
              <a:t>Formation 40 heures répartie en 2 étapes de 2-3 jours incluant une visite d’entreprise.</a:t>
            </a:r>
          </a:p>
        </p:txBody>
      </p:sp>
    </p:spTree>
    <p:extLst>
      <p:ext uri="{BB962C8B-B14F-4D97-AF65-F5344CB8AC3E}">
        <p14:creationId xmlns:p14="http://schemas.microsoft.com/office/powerpoint/2010/main" val="1112474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Subsides des la division 5000€</a:t>
            </a:r>
          </a:p>
        </p:txBody>
      </p:sp>
      <p:sp>
        <p:nvSpPr>
          <p:cNvPr id="4" name="Espace réservé du numéro de diapositive 3"/>
          <p:cNvSpPr>
            <a:spLocks noGrp="1"/>
          </p:cNvSpPr>
          <p:nvPr>
            <p:ph type="sldNum" sz="quarter" idx="5"/>
          </p:nvPr>
        </p:nvSpPr>
        <p:spPr/>
        <p:txBody>
          <a:bodyPr/>
          <a:lstStyle/>
          <a:p>
            <a:pPr>
              <a:defRPr/>
            </a:pPr>
            <a:fld id="{D56ED0CA-66ED-4671-9EC8-D3E88969724E}" type="slidenum">
              <a:rPr lang="en-US" smtClean="0"/>
              <a:pPr>
                <a:defRPr/>
              </a:pPr>
              <a:t>12</a:t>
            </a:fld>
            <a:endParaRPr lang="en-US"/>
          </a:p>
        </p:txBody>
      </p:sp>
    </p:spTree>
    <p:extLst>
      <p:ext uri="{BB962C8B-B14F-4D97-AF65-F5344CB8AC3E}">
        <p14:creationId xmlns:p14="http://schemas.microsoft.com/office/powerpoint/2010/main" val="898374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err="1"/>
              <a:t>Remercier</a:t>
            </a:r>
            <a:r>
              <a:rPr lang="en-GB" dirty="0"/>
              <a:t> la division</a:t>
            </a:r>
          </a:p>
          <a:p>
            <a:r>
              <a:rPr lang="en-GB" dirty="0" err="1"/>
              <a:t>Journée</a:t>
            </a:r>
            <a:r>
              <a:rPr lang="en-GB" dirty="0"/>
              <a:t> risqué </a:t>
            </a:r>
            <a:r>
              <a:rPr lang="en-GB" dirty="0" err="1"/>
              <a:t>chimique</a:t>
            </a:r>
            <a:r>
              <a:rPr lang="en-GB" dirty="0"/>
              <a:t> Luxembourg register RBE necessaire pour </a:t>
            </a:r>
            <a:r>
              <a:rPr lang="en-GB" dirty="0" err="1"/>
              <a:t>l’Asbl</a:t>
            </a:r>
            <a:r>
              <a:rPr lang="en-GB" dirty="0"/>
              <a:t>, </a:t>
            </a:r>
            <a:r>
              <a:rPr lang="en-GB" dirty="0" err="1"/>
              <a:t>bo’ite</a:t>
            </a:r>
            <a:r>
              <a:rPr lang="en-GB" dirty="0"/>
              <a:t> mail, frais </a:t>
            </a:r>
            <a:r>
              <a:rPr lang="en-GB" dirty="0" err="1"/>
              <a:t>banquaires</a:t>
            </a:r>
            <a:r>
              <a:rPr lang="en-GB" dirty="0"/>
              <a:t> et VISA</a:t>
            </a:r>
          </a:p>
          <a:p>
            <a:r>
              <a:rPr lang="en-GB" dirty="0"/>
              <a:t>Merci pour le sponsoring de la part du </a:t>
            </a:r>
            <a:r>
              <a:rPr lang="en-GB" dirty="0" err="1"/>
              <a:t>ministère</a:t>
            </a:r>
            <a:r>
              <a:rPr lang="en-GB" dirty="0"/>
              <a:t> Dr </a:t>
            </a:r>
            <a:r>
              <a:rPr lang="en-GB" dirty="0" err="1"/>
              <a:t>Goerens</a:t>
            </a:r>
            <a:r>
              <a:rPr lang="en-GB" dirty="0"/>
              <a:t>, frais </a:t>
            </a:r>
            <a:r>
              <a:rPr lang="en-GB" dirty="0" err="1"/>
              <a:t>orateurs</a:t>
            </a:r>
            <a:endParaRPr lang="en-GB" dirty="0"/>
          </a:p>
          <a:p>
            <a:r>
              <a:rPr lang="en-GB" dirty="0" err="1"/>
              <a:t>Reviiseurs</a:t>
            </a:r>
            <a:r>
              <a:rPr lang="en-GB" dirty="0"/>
              <a:t> – tip top </a:t>
            </a:r>
            <a:r>
              <a:rPr lang="en-GB" dirty="0" err="1"/>
              <a:t>décharge</a:t>
            </a:r>
            <a:r>
              <a:rPr lang="en-GB" dirty="0"/>
              <a:t> donnée</a:t>
            </a:r>
          </a:p>
          <a:p>
            <a:endParaRPr lang="en-GB" dirty="0"/>
          </a:p>
        </p:txBody>
      </p:sp>
      <p:sp>
        <p:nvSpPr>
          <p:cNvPr id="4" name="Espace réservé du numéro de diapositive 3"/>
          <p:cNvSpPr>
            <a:spLocks noGrp="1"/>
          </p:cNvSpPr>
          <p:nvPr>
            <p:ph type="sldNum" sz="quarter" idx="5"/>
          </p:nvPr>
        </p:nvSpPr>
        <p:spPr/>
        <p:txBody>
          <a:bodyPr/>
          <a:lstStyle/>
          <a:p>
            <a:pPr>
              <a:defRPr/>
            </a:pPr>
            <a:fld id="{D56ED0CA-66ED-4671-9EC8-D3E88969724E}" type="slidenum">
              <a:rPr lang="en-US" smtClean="0"/>
              <a:pPr>
                <a:defRPr/>
              </a:pPr>
              <a:t>13</a:t>
            </a:fld>
            <a:endParaRPr lang="en-US"/>
          </a:p>
        </p:txBody>
      </p:sp>
    </p:spTree>
    <p:extLst>
      <p:ext uri="{BB962C8B-B14F-4D97-AF65-F5344CB8AC3E}">
        <p14:creationId xmlns:p14="http://schemas.microsoft.com/office/powerpoint/2010/main" val="2887521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5152E36A-998D-4ED6-AE9A-4B713F0CA2C2}" type="slidenum">
              <a:rPr lang="en-US" smtClean="0">
                <a:cs typeface="Arial" charset="0"/>
              </a:rPr>
              <a:pPr/>
              <a:t>15</a:t>
            </a:fld>
            <a:endParaRPr lang="en-US">
              <a:cs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fr-CH" dirty="0"/>
              <a:t>Benoit </a:t>
            </a:r>
            <a:r>
              <a:rPr lang="fr-CH" dirty="0" err="1"/>
              <a:t>Lavelleye</a:t>
            </a:r>
            <a:r>
              <a:rPr lang="fr-CH" dirty="0"/>
              <a:t>, Karel Brabants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5A94F7DF-69D1-477C-B590-FED5C647E0A3}" type="slidenum">
              <a:rPr lang="en-US" smtClean="0">
                <a:cs typeface="Arial" charset="0"/>
              </a:rPr>
              <a:pPr/>
              <a:t>18</a:t>
            </a:fld>
            <a:endParaRPr lang="en-US">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r>
              <a:rPr lang="fr-CH" dirty="0"/>
              <a:t>Accord  pour refaire les reviseurs de comptes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err="1"/>
              <a:t>Membre</a:t>
            </a:r>
            <a:r>
              <a:rPr lang="en-GB" dirty="0"/>
              <a:t> </a:t>
            </a:r>
            <a:r>
              <a:rPr lang="en-GB" dirty="0" err="1"/>
              <a:t>fondateur</a:t>
            </a:r>
            <a:r>
              <a:rPr lang="en-GB" dirty="0"/>
              <a:t> et </a:t>
            </a:r>
            <a:r>
              <a:rPr lang="en-GB" dirty="0" err="1"/>
              <a:t>ancien</a:t>
            </a:r>
            <a:r>
              <a:rPr lang="en-GB" dirty="0"/>
              <a:t> </a:t>
            </a:r>
            <a:r>
              <a:rPr lang="en-GB" dirty="0" err="1"/>
              <a:t>président</a:t>
            </a:r>
            <a:r>
              <a:rPr lang="en-GB" dirty="0"/>
              <a:t> de </a:t>
            </a:r>
            <a:r>
              <a:rPr lang="en-GB" dirty="0" err="1"/>
              <a:t>l’ALSAT</a:t>
            </a:r>
            <a:r>
              <a:rPr lang="en-GB" dirty="0"/>
              <a:t>  Alex Klein </a:t>
            </a:r>
            <a:r>
              <a:rPr lang="en-GB" dirty="0" err="1"/>
              <a:t>décédé</a:t>
            </a:r>
            <a:r>
              <a:rPr lang="en-GB" dirty="0"/>
              <a:t> le 23.11.2024 à 83 </a:t>
            </a:r>
            <a:r>
              <a:rPr lang="en-GB" dirty="0" err="1"/>
              <a:t>ans</a:t>
            </a:r>
            <a:endParaRPr lang="en-GB" dirty="0"/>
          </a:p>
          <a:p>
            <a:r>
              <a:rPr lang="en-GB" dirty="0" err="1"/>
              <a:t>Remercier</a:t>
            </a:r>
            <a:r>
              <a:rPr lang="en-GB" dirty="0"/>
              <a:t> tout </a:t>
            </a:r>
            <a:r>
              <a:rPr lang="en-GB" dirty="0" err="1"/>
              <a:t>particulièrement</a:t>
            </a:r>
            <a:r>
              <a:rPr lang="en-GB" dirty="0"/>
              <a:t> Stefanie, Sébastien et Marie-Paule</a:t>
            </a:r>
          </a:p>
          <a:p>
            <a:r>
              <a:rPr lang="en-GB" dirty="0" err="1"/>
              <a:t>Démission</a:t>
            </a:r>
            <a:r>
              <a:rPr lang="en-GB" dirty="0"/>
              <a:t> de Thierry le 23.10, </a:t>
            </a:r>
            <a:r>
              <a:rPr lang="en-GB" dirty="0" err="1"/>
              <a:t>retraite</a:t>
            </a:r>
            <a:r>
              <a:rPr lang="en-GB" dirty="0"/>
              <a:t> bien </a:t>
            </a:r>
            <a:r>
              <a:rPr lang="en-GB" dirty="0" err="1"/>
              <a:t>méritée</a:t>
            </a:r>
            <a:r>
              <a:rPr lang="en-GB" dirty="0"/>
              <a:t> en </a:t>
            </a:r>
            <a:r>
              <a:rPr lang="en-GB" dirty="0" err="1"/>
              <a:t>Espagne</a:t>
            </a:r>
            <a:endParaRPr lang="en-GB" dirty="0"/>
          </a:p>
        </p:txBody>
      </p:sp>
      <p:sp>
        <p:nvSpPr>
          <p:cNvPr id="4" name="Espace réservé du numéro de diapositive 3"/>
          <p:cNvSpPr>
            <a:spLocks noGrp="1"/>
          </p:cNvSpPr>
          <p:nvPr>
            <p:ph type="sldNum" sz="quarter" idx="5"/>
          </p:nvPr>
        </p:nvSpPr>
        <p:spPr/>
        <p:txBody>
          <a:bodyPr/>
          <a:lstStyle/>
          <a:p>
            <a:pPr>
              <a:defRPr/>
            </a:pPr>
            <a:fld id="{D56ED0CA-66ED-4671-9EC8-D3E88969724E}" type="slidenum">
              <a:rPr lang="en-US" smtClean="0"/>
              <a:pPr>
                <a:defRPr/>
              </a:pPr>
              <a:t>22</a:t>
            </a:fld>
            <a:endParaRPr lang="en-US"/>
          </a:p>
        </p:txBody>
      </p:sp>
    </p:spTree>
    <p:extLst>
      <p:ext uri="{BB962C8B-B14F-4D97-AF65-F5344CB8AC3E}">
        <p14:creationId xmlns:p14="http://schemas.microsoft.com/office/powerpoint/2010/main" val="249738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Alain </a:t>
            </a:r>
            <a:r>
              <a:rPr lang="en-GB" dirty="0" err="1"/>
              <a:t>Feypel</a:t>
            </a:r>
            <a:r>
              <a:rPr lang="en-GB" dirty="0"/>
              <a:t>: </a:t>
            </a:r>
            <a:r>
              <a:rPr lang="en-GB" dirty="0" err="1"/>
              <a:t>remerciements</a:t>
            </a:r>
            <a:r>
              <a:rPr lang="en-GB" dirty="0"/>
              <a:t> pour le </a:t>
            </a:r>
            <a:r>
              <a:rPr lang="en-GB"/>
              <a:t>président</a:t>
            </a:r>
            <a:endParaRPr lang="en-GB" dirty="0"/>
          </a:p>
        </p:txBody>
      </p:sp>
      <p:sp>
        <p:nvSpPr>
          <p:cNvPr id="4" name="Espace réservé du numéro de diapositive 3"/>
          <p:cNvSpPr>
            <a:spLocks noGrp="1"/>
          </p:cNvSpPr>
          <p:nvPr>
            <p:ph type="sldNum" sz="quarter" idx="5"/>
          </p:nvPr>
        </p:nvSpPr>
        <p:spPr/>
        <p:txBody>
          <a:bodyPr/>
          <a:lstStyle/>
          <a:p>
            <a:pPr>
              <a:defRPr/>
            </a:pPr>
            <a:fld id="{D56ED0CA-66ED-4671-9EC8-D3E88969724E}" type="slidenum">
              <a:rPr lang="en-US" smtClean="0"/>
              <a:pPr>
                <a:defRPr/>
              </a:pPr>
              <a:t>23</a:t>
            </a:fld>
            <a:endParaRPr lang="en-US"/>
          </a:p>
        </p:txBody>
      </p:sp>
    </p:spTree>
    <p:extLst>
      <p:ext uri="{BB962C8B-B14F-4D97-AF65-F5344CB8AC3E}">
        <p14:creationId xmlns:p14="http://schemas.microsoft.com/office/powerpoint/2010/main" val="2821986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16ABA01-4205-4707-BF3C-B3A9F161F45F}" type="slidenum">
              <a:rPr lang="en-US"/>
              <a:pPr/>
              <a:t>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fr-FR" sz="1800" dirty="0">
                <a:effectLst/>
                <a:latin typeface="Arial" panose="020B0604020202020204" pitchFamily="34" charset="0"/>
                <a:ea typeface="Calibri" panose="020F0502020204030204" pitchFamily="34" charset="0"/>
              </a:rPr>
              <a:t>Luc REDING Conseiller Délégué du Gouvernement LE GOUVERNEMENT DU GRAND-DUCHÉ DE LUXEMBOURG</a:t>
            </a:r>
          </a:p>
          <a:p>
            <a:r>
              <a:rPr lang="fr-FR" sz="1800" dirty="0">
                <a:effectLst/>
                <a:latin typeface="Arial" panose="020B0604020202020204" pitchFamily="34" charset="0"/>
                <a:ea typeface="Calibri" panose="020F0502020204030204" pitchFamily="34" charset="0"/>
              </a:rPr>
              <a:t>Ministère de la Justice Direction droit pénal et pénitentiaire Directeur adjoint</a:t>
            </a:r>
          </a:p>
          <a:p>
            <a:pPr algn="just" eaLnBrk="1" fontAlgn="base" hangingPunct="1">
              <a:lnSpc>
                <a:spcPct val="150000"/>
              </a:lnSpc>
              <a:spcBef>
                <a:spcPct val="0"/>
              </a:spcBef>
              <a:buClrTx/>
              <a:buSzPct val="70000"/>
              <a:buFontTx/>
              <a:buNone/>
            </a:pPr>
            <a:endParaRPr lang="fr-FR" altLang="fr-FR" sz="1800" b="1" dirty="0">
              <a:solidFill>
                <a:srgbClr val="FFFF00"/>
              </a:solidFill>
              <a:latin typeface="Calibri" panose="020F0502020204030204" pitchFamily="34" charset="0"/>
              <a:cs typeface="Calibri" panose="020F0502020204030204" pitchFamily="34" charset="0"/>
            </a:endParaRPr>
          </a:p>
          <a:p>
            <a:pPr algn="just" eaLnBrk="1" fontAlgn="base" hangingPunct="1">
              <a:lnSpc>
                <a:spcPct val="150000"/>
              </a:lnSpc>
              <a:spcBef>
                <a:spcPct val="0"/>
              </a:spcBef>
              <a:buClrTx/>
              <a:buSzPct val="70000"/>
              <a:buFontTx/>
              <a:buNone/>
            </a:pPr>
            <a:r>
              <a:rPr lang="fr-FR" altLang="fr-FR" sz="1800" b="0" dirty="0">
                <a:solidFill>
                  <a:srgbClr val="FFFF00"/>
                </a:solidFill>
                <a:latin typeface="Calibri" panose="020F0502020204030204" pitchFamily="34" charset="0"/>
                <a:cs typeface="Calibri" panose="020F0502020204030204" pitchFamily="34" charset="0"/>
              </a:rPr>
              <a:t>Dr Claude STREEF, Président de la Commission Médicale, Ministère de la Mobilité et des Travaux Publics</a:t>
            </a:r>
          </a:p>
          <a:p>
            <a:endParaRPr lang="de-DE" sz="1800" dirty="0">
              <a:effectLst/>
              <a:latin typeface="Calibri" panose="020F0502020204030204" pitchFamily="34" charset="0"/>
              <a:ea typeface="Calibri" panose="020F0502020204030204" pitchFamily="34" charset="0"/>
            </a:endParaRPr>
          </a:p>
          <a:p>
            <a:pPr algn="l"/>
            <a:r>
              <a:rPr lang="en-GB" sz="1800" b="0" i="0" u="none" strike="noStrike" baseline="0" dirty="0" err="1">
                <a:solidFill>
                  <a:srgbClr val="000000"/>
                </a:solidFill>
                <a:latin typeface="Arial" panose="020B0604020202020204" pitchFamily="34" charset="0"/>
              </a:rPr>
              <a:t>Dr.</a:t>
            </a:r>
            <a:r>
              <a:rPr lang="en-GB" sz="1800" b="0" i="0" u="none" strike="noStrike" baseline="0" dirty="0">
                <a:solidFill>
                  <a:srgbClr val="000000"/>
                </a:solidFill>
                <a:latin typeface="Arial" panose="020B0604020202020204" pitchFamily="34" charset="0"/>
              </a:rPr>
              <a:t> Torsten Bohn </a:t>
            </a:r>
            <a:r>
              <a:rPr lang="en-US" sz="1800" b="0" i="0" u="none" strike="noStrike" baseline="0" dirty="0">
                <a:solidFill>
                  <a:srgbClr val="000000"/>
                </a:solidFill>
                <a:latin typeface="Arial" panose="020B0604020202020204" pitchFamily="34" charset="0"/>
              </a:rPr>
              <a:t>Group Leader Nutrition &amp; Health Research (</a:t>
            </a:r>
            <a:r>
              <a:rPr lang="en-US" sz="1800" b="0" i="0" u="none" strike="noStrike" baseline="0" dirty="0" err="1">
                <a:solidFill>
                  <a:srgbClr val="000000"/>
                </a:solidFill>
                <a:latin typeface="Arial" panose="020B0604020202020204" pitchFamily="34" charset="0"/>
              </a:rPr>
              <a:t>NutriHealth</a:t>
            </a:r>
            <a:r>
              <a:rPr lang="en-US" sz="1800" b="0" i="0" u="none" strike="noStrike" baseline="0" dirty="0">
                <a:solidFill>
                  <a:srgbClr val="000000"/>
                </a:solidFill>
                <a:latin typeface="Arial" panose="020B0604020202020204" pitchFamily="34" charset="0"/>
              </a:rPr>
              <a:t>), Department of Population Health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D56ED0CA-66ED-4671-9EC8-D3E88969724E}" type="slidenum">
              <a:rPr lang="en-US" smtClean="0"/>
              <a:pPr>
                <a:defRPr/>
              </a:pPr>
              <a:t>3</a:t>
            </a:fld>
            <a:endParaRPr lang="en-US"/>
          </a:p>
        </p:txBody>
      </p:sp>
    </p:spTree>
    <p:extLst>
      <p:ext uri="{BB962C8B-B14F-4D97-AF65-F5344CB8AC3E}">
        <p14:creationId xmlns:p14="http://schemas.microsoft.com/office/powerpoint/2010/main" val="88940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plus 100 personnes se sont inscrites</a:t>
            </a:r>
          </a:p>
          <a:p>
            <a:r>
              <a:rPr lang="fr-FR" dirty="0"/>
              <a:t>Au cours des dernières années l’ALSAT ne fait que grandir, 164 membres</a:t>
            </a:r>
          </a:p>
          <a:p>
            <a:r>
              <a:rPr lang="fr-FR" dirty="0"/>
              <a:t>De plus en plus multidisciplinaire</a:t>
            </a:r>
          </a:p>
          <a:p>
            <a:r>
              <a:rPr lang="fr-FR" dirty="0"/>
              <a:t>L’union fait la force </a:t>
            </a:r>
          </a:p>
        </p:txBody>
      </p:sp>
      <p:sp>
        <p:nvSpPr>
          <p:cNvPr id="4" name="Slide Number Placeholder 3"/>
          <p:cNvSpPr>
            <a:spLocks noGrp="1"/>
          </p:cNvSpPr>
          <p:nvPr>
            <p:ph type="sldNum" sz="quarter" idx="10"/>
          </p:nvPr>
        </p:nvSpPr>
        <p:spPr/>
        <p:txBody>
          <a:bodyPr/>
          <a:lstStyle/>
          <a:p>
            <a:pPr>
              <a:defRPr/>
            </a:pPr>
            <a:fld id="{D56ED0CA-66ED-4671-9EC8-D3E88969724E}" type="slidenum">
              <a:rPr lang="en-US" smtClean="0"/>
              <a:pPr>
                <a:defRPr/>
              </a:pPr>
              <a:t>4</a:t>
            </a:fld>
            <a:endParaRPr lang="en-US"/>
          </a:p>
        </p:txBody>
      </p:sp>
    </p:spTree>
    <p:extLst>
      <p:ext uri="{BB962C8B-B14F-4D97-AF65-F5344CB8AC3E}">
        <p14:creationId xmlns:p14="http://schemas.microsoft.com/office/powerpoint/2010/main" val="1804695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D56ED0CA-66ED-4671-9EC8-D3E88969724E}" type="slidenum">
              <a:rPr lang="en-US" smtClean="0"/>
              <a:pPr>
                <a:defRPr/>
              </a:pPr>
              <a:t>5</a:t>
            </a:fld>
            <a:endParaRPr lang="en-US"/>
          </a:p>
        </p:txBody>
      </p:sp>
    </p:spTree>
    <p:extLst>
      <p:ext uri="{BB962C8B-B14F-4D97-AF65-F5344CB8AC3E}">
        <p14:creationId xmlns:p14="http://schemas.microsoft.com/office/powerpoint/2010/main" val="832175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8D8CAB3-CA66-4298-8013-151DBB82B5A2}"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fr-CH" dirty="0"/>
              <a:t>Du moins pour cette période législative.</a:t>
            </a:r>
          </a:p>
          <a:p>
            <a:pPr eaLnBrk="1" hangingPunct="1"/>
            <a:r>
              <a:rPr lang="fr-CH" dirty="0"/>
              <a:t>Nous avons gagné une bataille mais j’ai l’impression que nous sommes encore loin d’avoir gagné la guerre. Discussions assez difficile surtout avec l’ITM</a:t>
            </a:r>
          </a:p>
        </p:txBody>
      </p:sp>
    </p:spTree>
    <p:extLst>
      <p:ext uri="{BB962C8B-B14F-4D97-AF65-F5344CB8AC3E}">
        <p14:creationId xmlns:p14="http://schemas.microsoft.com/office/powerpoint/2010/main" val="4257778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8D8CAB3-CA66-4298-8013-151DBB82B5A2}" type="slidenum">
              <a:rPr lang="en-US"/>
              <a:pPr/>
              <a:t>7</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fr-CH" dirty="0"/>
              <a:t>Echange sur les défis en la santé au travail au Luxembourg, les problèmes rencontrés et les actions que nous proposons au niveau de l’ALSAT, l’importance de réactiver le CSSST</a:t>
            </a:r>
          </a:p>
          <a:p>
            <a:pPr eaLnBrk="1" hangingPunct="1"/>
            <a:endParaRPr lang="fr-CH" dirty="0"/>
          </a:p>
          <a:p>
            <a:pPr eaLnBrk="1" hangingPunct="1"/>
            <a:r>
              <a:rPr lang="fr-CH" dirty="0"/>
              <a:t>Risque chimique 56 participants, médecins et infirmiers, très appréciée</a:t>
            </a:r>
          </a:p>
          <a:p>
            <a:pPr eaLnBrk="1" hangingPunct="1"/>
            <a:endParaRPr lang="fr-CH" dirty="0"/>
          </a:p>
          <a:p>
            <a:pPr eaLnBrk="1" hangingPunct="1"/>
            <a:endParaRPr lang="fr-CH" dirty="0"/>
          </a:p>
        </p:txBody>
      </p:sp>
    </p:spTree>
    <p:extLst>
      <p:ext uri="{BB962C8B-B14F-4D97-AF65-F5344CB8AC3E}">
        <p14:creationId xmlns:p14="http://schemas.microsoft.com/office/powerpoint/2010/main" val="1251222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8D8CAB3-CA66-4298-8013-151DBB82B5A2}" type="slidenum">
              <a:rPr lang="en-US"/>
              <a:pPr/>
              <a:t>8</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Loi sur le reclassement professionnel</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envoyés trop tôt par le MCSS,</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risque de perte d’emploi si &lt; 25 salariés,</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critères d’éligibilité à revoir, </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décision RI / RE en cas de mobbing,</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absence de prise en charge financière si capacité de travail et inaptitude au dernier poste, </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problématique des salariés ayant un traitement prévu à moyen terme.</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Interactions avec le contrôle médical</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pas de contact direct avec le médecin (seulement méd. Directeur) et ce fait pas de possibilité d’échange, seulement information unilatéral,</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pas d’attente que la personne soit stabilisée pour l’envoyer au MT,</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direction assez fermée à trouver des solutions de compromis</a:t>
            </a:r>
            <a:endParaRPr lang="fr-FR" sz="1200" dirty="0">
              <a:effectLst/>
              <a:latin typeface="Times New Roman" panose="02020603050405020304" pitchFamily="18" charset="0"/>
              <a:ea typeface="Times New Roman" panose="02020603050405020304" pitchFamily="18" charset="0"/>
            </a:endParaRPr>
          </a:p>
          <a:p>
            <a:pPr marL="457200" algn="just" hangingPunct="0"/>
            <a:r>
              <a:rPr lang="fr-FR" sz="1100"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marL="457200" algn="just" hangingPunct="0"/>
            <a:r>
              <a:rPr lang="fr-FR" sz="1100" b="1" u="sng" dirty="0">
                <a:effectLst/>
                <a:latin typeface="Times New Roman" panose="02020603050405020304" pitchFamily="18" charset="0"/>
                <a:ea typeface="Times New Roman" panose="02020603050405020304" pitchFamily="18" charset="0"/>
              </a:rPr>
              <a:t>Propositions d’actions :</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Formation de spécialisation (innovante) à proposer au Luxembourg, impact potentiel de la recherche en santé au travail (convaincre les employeurs à investir, visibilité grand public via publications.) Simplicité pour organiser une telle formation (ex. européen, rémunération stagiaires via les SST)</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Projet de réforme du code du travail</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réactivation du CSSST,</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implication des IDE voir d’autres prof. de santé dans le activités routinières en médecine du travail, officialisation des activités pouvant être fait par un infirmier en santé au travail, couverture de la responsabilité du personnel, formations au Luxembourg via l’ALSAT, éventuellement avec un prestataire étranger / AFOMETRA …),</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intérêt des examens d’embauche, notamment dans le secteur tertiaire, possibilité d’utiliser des questionnaires, </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décision d’aptitude limitée aux postes à sécurité, pour les autres certificat de consultation préventive (donnant également accès au reclassement)</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révision du rapport annuel d’activité de l’inventaire des postes à risques et simplification de la transmission des informations y relatives avec le MISA,</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les références pour certains RG n’existent plus dans le </a:t>
            </a:r>
            <a:r>
              <a:rPr lang="fr-FR" sz="1100" dirty="0" err="1">
                <a:effectLst/>
                <a:latin typeface="Times New Roman" panose="02020603050405020304" pitchFamily="18" charset="0"/>
                <a:ea typeface="Times New Roman" panose="02020603050405020304" pitchFamily="18" charset="0"/>
              </a:rPr>
              <a:t>CdT</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Définir un cadre et promouvoir l’échange ST et CM ; ministre = facilitateur</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Reclassement prof, </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Redéfinir les critères d’éligibilité (délai trop court d’éligibilité en cas de poste à risque, notion d’aptitude obligatoire)</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Changement d’entreprise en cas de reclassement à temps partiel</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Envoi en cas de consolidation ou tt finalisé</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Possibilité de refuser un reclassement interne en cas de mobbing</a:t>
            </a:r>
            <a:endParaRPr lang="fr-FR" sz="1200" dirty="0">
              <a:effectLst/>
              <a:latin typeface="Times New Roman" panose="02020603050405020304" pitchFamily="18" charset="0"/>
              <a:ea typeface="Times New Roman" panose="02020603050405020304" pitchFamily="18" charset="0"/>
            </a:endParaRPr>
          </a:p>
          <a:p>
            <a:pPr marL="742950" lvl="1" indent="-285750" algn="just" hangingPunct="0">
              <a:buFont typeface="Courier New" panose="02070309020205020404" pitchFamily="49" charset="0"/>
              <a:buChar char="o"/>
            </a:pPr>
            <a:r>
              <a:rPr lang="fr-FR" sz="1100" dirty="0">
                <a:effectLst/>
                <a:latin typeface="Times New Roman" panose="02020603050405020304" pitchFamily="18" charset="0"/>
                <a:ea typeface="Times New Roman" panose="02020603050405020304" pitchFamily="18" charset="0"/>
              </a:rPr>
              <a:t>Définir la couverture financière en cas de décision de capacité vs inaptitude)</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Collaboration plus dynamique et systématique entre la ST et santé publique</a:t>
            </a:r>
            <a:endParaRPr lang="fr-FR" sz="1200" dirty="0">
              <a:effectLst/>
              <a:latin typeface="Times New Roman" panose="02020603050405020304" pitchFamily="18" charset="0"/>
              <a:ea typeface="Times New Roman" panose="02020603050405020304" pitchFamily="18" charset="0"/>
            </a:endParaRPr>
          </a:p>
          <a:p>
            <a:pPr marL="342900" lvl="0" indent="-342900" algn="just" hangingPunct="0">
              <a:buFont typeface="Symbol" panose="05050102010706020507" pitchFamily="18" charset="2"/>
              <a:buChar char=""/>
            </a:pPr>
            <a:r>
              <a:rPr lang="fr-FR" sz="1100" dirty="0">
                <a:effectLst/>
                <a:latin typeface="Times New Roman" panose="02020603050405020304" pitchFamily="18" charset="0"/>
                <a:ea typeface="Times New Roman" panose="02020603050405020304" pitchFamily="18" charset="0"/>
              </a:rPr>
              <a:t>Les médecins du travail devraient être consultés directement en cas de changements de lois en lien avec la santé au travail (a voir également en lien avec une implication systématique du CSSST),</a:t>
            </a:r>
            <a:endParaRPr lang="fr-FR" sz="1200" dirty="0">
              <a:effectLst/>
              <a:latin typeface="Times New Roman" panose="02020603050405020304" pitchFamily="18" charset="0"/>
              <a:ea typeface="Times New Roman" panose="02020603050405020304" pitchFamily="18" charset="0"/>
            </a:endParaRPr>
          </a:p>
          <a:p>
            <a:pPr marL="457200" algn="just" hangingPunct="0"/>
            <a:r>
              <a:rPr lang="fr-FR" sz="1100"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marL="457200" algn="just" hangingPunct="0"/>
            <a:r>
              <a:rPr lang="fr-FR" sz="1100"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eaLnBrk="1" hangingPunct="1"/>
            <a:endParaRPr lang="fr-CH" dirty="0"/>
          </a:p>
        </p:txBody>
      </p:sp>
    </p:spTree>
    <p:extLst>
      <p:ext uri="{BB962C8B-B14F-4D97-AF65-F5344CB8AC3E}">
        <p14:creationId xmlns:p14="http://schemas.microsoft.com/office/powerpoint/2010/main" val="3923934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8D8CAB3-CA66-4298-8013-151DBB82B5A2}" type="slidenum">
              <a:rPr lang="en-US"/>
              <a:pPr/>
              <a:t>9</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BE" sz="1800" dirty="0">
                <a:effectLst/>
                <a:latin typeface="Calibri" panose="020F0502020204030204" pitchFamily="34" charset="0"/>
                <a:ea typeface="Calibri" panose="020F0502020204030204" pitchFamily="34" charset="0"/>
                <a:cs typeface="Calibri" panose="020F0502020204030204" pitchFamily="34" charset="0"/>
              </a:rPr>
              <a:t>Implémentation d’une formation de base en santé au travail dans le cadre de la formation médicale de base, actuellement formation de 90 min pour les candidats spécialistes.</a:t>
            </a:r>
            <a:endParaRPr lang="fr-BE" sz="1800" dirty="0">
              <a:effectLst/>
              <a:latin typeface="Aptos" panose="020B0004020202020204" pitchFamily="34" charset="0"/>
              <a:ea typeface="Calibri" panose="020F0502020204030204" pitchFamily="34" charset="0"/>
              <a:cs typeface="Calibri" panose="020F0502020204030204" pitchFamily="34" charset="0"/>
            </a:endParaRPr>
          </a:p>
          <a:p>
            <a:pPr eaLnBrk="1" hangingPunct="1"/>
            <a:r>
              <a:rPr lang="fr-FR" sz="1800" b="0" i="0" u="none" strike="noStrike" baseline="0" dirty="0">
                <a:solidFill>
                  <a:srgbClr val="2E5395"/>
                </a:solidFill>
                <a:latin typeface="Calibri" panose="020F0502020204030204" pitchFamily="34" charset="0"/>
              </a:rPr>
              <a:t>Il y avait beaucoup d’intérêt de la part des futurs étudiants, mais la discipline n’est pas trop connue par les étudiants. Proposition d’intégrer la médecine du travail dans le cursus de spécialisation pour la médecine générale. Les ministres sont passés pour dire bonjour et le stand a été placé à côté du ministère, de la croix rouge et des généralistes. </a:t>
            </a:r>
            <a:endParaRPr lang="fr-CH" dirty="0"/>
          </a:p>
          <a:p>
            <a:pPr>
              <a:lnSpc>
                <a:spcPct val="107000"/>
              </a:lnSpc>
              <a:spcAft>
                <a:spcPts val="800"/>
              </a:spcAft>
            </a:pPr>
            <a:endParaRPr lang="fr-FR"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Présents, CFL, STI, STM, ArcelorMittal, Parlement européen, Entreprises absentes : Santé publique, secteur financier</a:t>
            </a:r>
          </a:p>
          <a:p>
            <a:pPr>
              <a:lnSpc>
                <a:spcPct val="107000"/>
              </a:lnSpc>
              <a:spcAft>
                <a:spcPts val="800"/>
              </a:spcAft>
            </a:pPr>
            <a:r>
              <a:rPr lang="fr-FR" sz="1800" dirty="0">
                <a:solidFill>
                  <a:srgbClr val="222222"/>
                </a:solidFill>
                <a:effectLst/>
                <a:latin typeface="Arial" panose="020B0604020202020204" pitchFamily="34" charset="0"/>
                <a:cs typeface="Times New Roman" panose="02020603050405020304" pitchFamily="18" charset="0"/>
              </a:rPr>
              <a:t>Proposition 3-4 réunions annuelles.</a:t>
            </a:r>
          </a:p>
          <a:p>
            <a:pPr>
              <a:lnSpc>
                <a:spcPct val="107000"/>
              </a:lnSpc>
              <a:spcAft>
                <a:spcPts val="800"/>
              </a:spcAft>
            </a:pPr>
            <a:r>
              <a:rPr lang="fr-FR" sz="1800" dirty="0">
                <a:solidFill>
                  <a:srgbClr val="222222"/>
                </a:solidFill>
                <a:effectLst/>
                <a:latin typeface="Arial" panose="020B0604020202020204" pitchFamily="34" charset="0"/>
                <a:ea typeface="Times New Roman" panose="02020603050405020304" pitchFamily="18" charset="0"/>
              </a:rPr>
              <a:t>Implication des infirmiers sur le terrain</a:t>
            </a:r>
          </a:p>
          <a:p>
            <a:pPr>
              <a:lnSpc>
                <a:spcPct val="107000"/>
              </a:lnSpc>
              <a:spcAft>
                <a:spcPts val="800"/>
              </a:spcAft>
            </a:pPr>
            <a:r>
              <a:rPr lang="fr-FR" sz="1800" dirty="0">
                <a:solidFill>
                  <a:srgbClr val="222222"/>
                </a:solidFill>
                <a:effectLst/>
                <a:latin typeface="Arial" panose="020B0604020202020204" pitchFamily="34" charset="0"/>
                <a:ea typeface="Times New Roman" panose="02020603050405020304" pitchFamily="18" charset="0"/>
              </a:rPr>
              <a:t>Formations scientifiques continues (cannabis drogues, gestion de l’agressivité)</a:t>
            </a:r>
          </a:p>
          <a:p>
            <a:pPr>
              <a:lnSpc>
                <a:spcPct val="107000"/>
              </a:lnSpc>
              <a:spcAft>
                <a:spcPts val="800"/>
              </a:spcAft>
            </a:pPr>
            <a:r>
              <a:rPr lang="fr-FR" sz="1800" dirty="0">
                <a:solidFill>
                  <a:srgbClr val="222222"/>
                </a:solidFill>
                <a:effectLst/>
                <a:latin typeface="Arial" panose="020B0604020202020204" pitchFamily="34" charset="0"/>
              </a:rPr>
              <a:t>Défis: disponibilité pour participer à la formation continue, reconnaissance du métier d’infirmier en santé au travail, programme de formation plus ciblé.</a:t>
            </a:r>
            <a:endParaRPr lang="fr-CH" dirty="0"/>
          </a:p>
        </p:txBody>
      </p:sp>
    </p:spTree>
    <p:extLst>
      <p:ext uri="{BB962C8B-B14F-4D97-AF65-F5344CB8AC3E}">
        <p14:creationId xmlns:p14="http://schemas.microsoft.com/office/powerpoint/2010/main" val="384495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08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392900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182436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150646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035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303751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22960" y="2582334"/>
            <a:ext cx="370332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63440" y="2582334"/>
            <a:ext cx="370332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103335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409986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227297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300036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13B6116-E69A-42BD-9D13-6A84A4BF1541}" type="slidenum">
              <a:rPr lang="en-US" altLang="en-US" smtClean="0"/>
              <a:pPr>
                <a:defRPr/>
              </a:pPr>
              <a:t>‹#›</a:t>
            </a:fld>
            <a:endParaRPr lang="en-US" altLang="en-US"/>
          </a:p>
        </p:txBody>
      </p:sp>
    </p:spTree>
    <p:extLst>
      <p:ext uri="{BB962C8B-B14F-4D97-AF65-F5344CB8AC3E}">
        <p14:creationId xmlns:p14="http://schemas.microsoft.com/office/powerpoint/2010/main" val="95837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113B6116-E69A-42BD-9D13-6A84A4BF1541}" type="slidenum">
              <a:rPr lang="en-US" altLang="en-US" smtClean="0"/>
              <a:pPr>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298853"/>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p:txBody>
          <a:bodyPr/>
          <a:lstStyle/>
          <a:p>
            <a:pPr eaLnBrk="1" hangingPunct="1"/>
            <a:r>
              <a:rPr lang="fr-CH" dirty="0"/>
              <a:t>Journée ALSAT 2024</a:t>
            </a:r>
            <a:endParaRPr lang="en-US" dirty="0"/>
          </a:p>
        </p:txBody>
      </p:sp>
      <p:sp>
        <p:nvSpPr>
          <p:cNvPr id="21507" name="Rectangle 5"/>
          <p:cNvSpPr>
            <a:spLocks noGrp="1" noChangeArrowheads="1"/>
          </p:cNvSpPr>
          <p:nvPr>
            <p:ph type="subTitle" idx="1"/>
          </p:nvPr>
        </p:nvSpPr>
        <p:spPr/>
        <p:txBody>
          <a:bodyPr>
            <a:normAutofit/>
          </a:bodyPr>
          <a:lstStyle/>
          <a:p>
            <a:pPr eaLnBrk="1" hangingPunct="1"/>
            <a:r>
              <a:rPr lang="fr-CH" dirty="0"/>
              <a:t>Ordre du jour</a:t>
            </a:r>
          </a:p>
          <a:p>
            <a:pPr eaLnBrk="1" hangingPunct="1"/>
            <a:r>
              <a:rPr lang="fr-CH" sz="2000" i="1" dirty="0"/>
              <a:t>29/11/2022</a:t>
            </a:r>
            <a:endParaRPr lang="en-US" sz="2000" i="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H" sz="2800" dirty="0"/>
              <a:t>Rapport des activités de l’exercice passé</a:t>
            </a:r>
            <a:r>
              <a:rPr lang="fr-CH" sz="3500" dirty="0"/>
              <a:t> </a:t>
            </a:r>
            <a:endParaRPr lang="en-US" sz="3500" dirty="0"/>
          </a:p>
        </p:txBody>
      </p:sp>
      <p:sp>
        <p:nvSpPr>
          <p:cNvPr id="6147" name="Rectangle 3"/>
          <p:cNvSpPr>
            <a:spLocks noGrp="1" noChangeArrowheads="1"/>
          </p:cNvSpPr>
          <p:nvPr>
            <p:ph idx="1"/>
          </p:nvPr>
        </p:nvSpPr>
        <p:spPr>
          <a:xfrm>
            <a:off x="822960" y="1844824"/>
            <a:ext cx="4829160" cy="4391918"/>
          </a:xfrm>
        </p:spPr>
        <p:txBody>
          <a:bodyPr/>
          <a:lstStyle/>
          <a:p>
            <a:pPr algn="just">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Logo ALSAT</a:t>
            </a:r>
          </a:p>
          <a:p>
            <a:pPr algn="just">
              <a:lnSpc>
                <a:spcPct val="107000"/>
              </a:lnSpc>
              <a:spcAft>
                <a:spcPts val="800"/>
              </a:spcAft>
            </a:pPr>
            <a:r>
              <a:rPr lang="fr-FR" sz="2400" i="1"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Beachflag</a:t>
            </a: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Site Web alsat.lu</a:t>
            </a:r>
          </a:p>
          <a:p>
            <a:pPr algn="just">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ALSAT reconnue comme </a:t>
            </a:r>
            <a:r>
              <a:rPr lang="fr-FR" sz="2400" i="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organisme de formation médicale continue</a:t>
            </a: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par le ministère de l’éducation nationale.</a:t>
            </a:r>
          </a:p>
          <a:p>
            <a:pPr marL="0" indent="0" algn="just">
              <a:lnSpc>
                <a:spcPct val="107000"/>
              </a:lnSpc>
              <a:spcAft>
                <a:spcPts val="800"/>
              </a:spcAft>
              <a:buNone/>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a:extLst>
              <a:ext uri="{FF2B5EF4-FFF2-40B4-BE49-F238E27FC236}">
                <a16:creationId xmlns:a16="http://schemas.microsoft.com/office/drawing/2014/main" id="{234BEE18-9503-313B-1B71-5D6BC501134F}"/>
              </a:ext>
            </a:extLst>
          </p:cNvPr>
          <p:cNvPicPr>
            <a:picLocks noChangeAspect="1"/>
          </p:cNvPicPr>
          <p:nvPr/>
        </p:nvPicPr>
        <p:blipFill>
          <a:blip r:embed="rId3"/>
          <a:stretch>
            <a:fillRect/>
          </a:stretch>
        </p:blipFill>
        <p:spPr>
          <a:xfrm>
            <a:off x="5940152" y="2149184"/>
            <a:ext cx="2707134" cy="2559631"/>
          </a:xfrm>
          <a:prstGeom prst="rect">
            <a:avLst/>
          </a:prstGeom>
        </p:spPr>
      </p:pic>
    </p:spTree>
    <p:extLst>
      <p:ext uri="{BB962C8B-B14F-4D97-AF65-F5344CB8AC3E}">
        <p14:creationId xmlns:p14="http://schemas.microsoft.com/office/powerpoint/2010/main" val="13992047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H" sz="2800" dirty="0"/>
              <a:t>Pipeline</a:t>
            </a:r>
            <a:endParaRPr lang="en-US" sz="3500" dirty="0"/>
          </a:p>
        </p:txBody>
      </p:sp>
      <p:sp>
        <p:nvSpPr>
          <p:cNvPr id="6147" name="Rectangle 3"/>
          <p:cNvSpPr>
            <a:spLocks noGrp="1" noChangeArrowheads="1"/>
          </p:cNvSpPr>
          <p:nvPr>
            <p:ph idx="1"/>
          </p:nvPr>
        </p:nvSpPr>
        <p:spPr>
          <a:xfrm>
            <a:off x="822960" y="1844824"/>
            <a:ext cx="7781488" cy="4391918"/>
          </a:xfrm>
        </p:spPr>
        <p:txBody>
          <a:bodyPr/>
          <a:lstStyle/>
          <a:p>
            <a:pPr>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Formation sur la spirométrie</a:t>
            </a:r>
            <a:b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b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ciblée sur nos membres infirmiers </a:t>
            </a: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Cours de radioprotection pour médecin du travail </a:t>
            </a:r>
            <a:b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b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Jérôme TRIN, Formateur – Rayonnement, APAVE</a:t>
            </a:r>
          </a:p>
          <a:p>
            <a:pPr>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Carnet de vaccination électronique pour médecins du travail </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(Dr JC Schmit 17.07.2024 – oublie e-santé- attente feedback)</a:t>
            </a:r>
          </a:p>
          <a:p>
            <a:pPr>
              <a:lnSpc>
                <a:spcPct val="107000"/>
              </a:lnSpc>
              <a:spcAft>
                <a:spcPts val="800"/>
              </a:spcAft>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Poursuivre l’échange avec notre ministre de tutelle et agir proactivement pour que des actions soient mises en place.</a:t>
            </a:r>
          </a:p>
          <a:p>
            <a:pPr>
              <a:lnSpc>
                <a:spcPct val="107000"/>
              </a:lnSpc>
              <a:spcAft>
                <a:spcPts val="800"/>
              </a:spcAft>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 1">
            <a:extLst>
              <a:ext uri="{FF2B5EF4-FFF2-40B4-BE49-F238E27FC236}">
                <a16:creationId xmlns:a16="http://schemas.microsoft.com/office/drawing/2014/main" id="{FD300758-EFC3-EA8A-A7F3-E8BC6F5D6B7F}"/>
              </a:ext>
            </a:extLst>
          </p:cNvPr>
          <p:cNvPicPr>
            <a:picLocks noChangeAspect="1"/>
          </p:cNvPicPr>
          <p:nvPr/>
        </p:nvPicPr>
        <p:blipFill>
          <a:blip r:embed="rId3"/>
          <a:stretch>
            <a:fillRect/>
          </a:stretch>
        </p:blipFill>
        <p:spPr>
          <a:xfrm>
            <a:off x="8043018" y="161000"/>
            <a:ext cx="988760" cy="934885"/>
          </a:xfrm>
          <a:prstGeom prst="rect">
            <a:avLst/>
          </a:prstGeom>
        </p:spPr>
      </p:pic>
    </p:spTree>
    <p:extLst>
      <p:ext uri="{BB962C8B-B14F-4D97-AF65-F5344CB8AC3E}">
        <p14:creationId xmlns:p14="http://schemas.microsoft.com/office/powerpoint/2010/main" val="95963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LU"/>
              <a:t>Ordre du jour </a:t>
            </a:r>
            <a:endParaRPr lang="en-US"/>
          </a:p>
        </p:txBody>
      </p:sp>
      <p:sp>
        <p:nvSpPr>
          <p:cNvPr id="5123"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mj-lt"/>
              <a:buAutoNum type="arabicPeriod"/>
            </a:pPr>
            <a:r>
              <a:rPr lang="fr-LU" sz="2400" dirty="0"/>
              <a:t>Allocution du Président</a:t>
            </a:r>
          </a:p>
          <a:p>
            <a:pPr marL="514350" indent="-514350" eaLnBrk="1" hangingPunct="1">
              <a:lnSpc>
                <a:spcPct val="80000"/>
              </a:lnSpc>
              <a:buFont typeface="+mj-lt"/>
              <a:buAutoNum type="arabicPeriod"/>
            </a:pPr>
            <a:r>
              <a:rPr lang="fr-LU" sz="2400" dirty="0"/>
              <a:t>Rapport des activités de l'exercice passé</a:t>
            </a:r>
          </a:p>
          <a:p>
            <a:pPr marL="514350" indent="-514350" eaLnBrk="1" hangingPunct="1">
              <a:lnSpc>
                <a:spcPct val="80000"/>
              </a:lnSpc>
              <a:buFont typeface="+mj-lt"/>
              <a:buAutoNum type="arabicPeriod"/>
            </a:pPr>
            <a:r>
              <a:rPr lang="fr-LU" sz="2400" b="1" dirty="0">
                <a:solidFill>
                  <a:schemeClr val="accent3"/>
                </a:solidFill>
              </a:rPr>
              <a:t>Bilan du Trésorier</a:t>
            </a:r>
          </a:p>
          <a:p>
            <a:pPr marL="514350" indent="-514350" eaLnBrk="1" hangingPunct="1">
              <a:lnSpc>
                <a:spcPct val="80000"/>
              </a:lnSpc>
              <a:buFont typeface="+mj-lt"/>
              <a:buAutoNum type="arabicPeriod"/>
            </a:pPr>
            <a:r>
              <a:rPr lang="fr-LU" sz="2400" dirty="0"/>
              <a:t>Rapport des Réviseurs de comptes</a:t>
            </a:r>
          </a:p>
          <a:p>
            <a:pPr marL="514350" indent="-514350" eaLnBrk="1" hangingPunct="1">
              <a:lnSpc>
                <a:spcPct val="80000"/>
              </a:lnSpc>
              <a:buFont typeface="+mj-lt"/>
              <a:buAutoNum type="arabicPeriod"/>
            </a:pPr>
            <a:r>
              <a:rPr lang="fr-LU" sz="2400" dirty="0"/>
              <a:t>Décharge du Conseil d'Administration</a:t>
            </a:r>
          </a:p>
          <a:p>
            <a:pPr marL="514350" indent="-514350" eaLnBrk="1" hangingPunct="1">
              <a:lnSpc>
                <a:spcPct val="80000"/>
              </a:lnSpc>
              <a:buFont typeface="+mj-lt"/>
              <a:buAutoNum type="arabicPeriod"/>
            </a:pPr>
            <a:r>
              <a:rPr lang="fr-LU" sz="2400" dirty="0"/>
              <a:t>Désignation des Réviseurs de comptes</a:t>
            </a:r>
          </a:p>
          <a:p>
            <a:pPr marL="514350" indent="-514350" eaLnBrk="1" hangingPunct="1">
              <a:lnSpc>
                <a:spcPct val="80000"/>
              </a:lnSpc>
              <a:buFont typeface="+mj-lt"/>
              <a:buAutoNum type="arabicPeriod"/>
            </a:pPr>
            <a:r>
              <a:rPr lang="fr-FR" sz="2400" dirty="0"/>
              <a:t>Présentation des nouveaux membres</a:t>
            </a:r>
          </a:p>
          <a:p>
            <a:pPr marL="514350" indent="-514350" eaLnBrk="1" hangingPunct="1">
              <a:lnSpc>
                <a:spcPct val="80000"/>
              </a:lnSpc>
              <a:buFont typeface="+mj-lt"/>
              <a:buAutoNum type="arabicPeriod"/>
            </a:pPr>
            <a:r>
              <a:rPr lang="fr-LU" sz="2400" dirty="0"/>
              <a:t>Composition du conseil d'Administration</a:t>
            </a:r>
          </a:p>
          <a:p>
            <a:pPr marL="514350" indent="-514350" eaLnBrk="1" hangingPunct="1">
              <a:lnSpc>
                <a:spcPct val="80000"/>
              </a:lnSpc>
              <a:buFont typeface="+mj-lt"/>
              <a:buAutoNum type="arabicPeriod"/>
            </a:pPr>
            <a:r>
              <a:rPr lang="fr-CH" sz="2400" dirty="0"/>
              <a:t>Divers</a:t>
            </a:r>
            <a:endParaRPr lang="en-US" sz="2400" dirty="0"/>
          </a:p>
        </p:txBody>
      </p:sp>
      <p:pic>
        <p:nvPicPr>
          <p:cNvPr id="2" name="Image 1">
            <a:extLst>
              <a:ext uri="{FF2B5EF4-FFF2-40B4-BE49-F238E27FC236}">
                <a16:creationId xmlns:a16="http://schemas.microsoft.com/office/drawing/2014/main" id="{118DF65F-C7AE-C4F9-33BF-B274CA6EE973}"/>
              </a:ext>
            </a:extLst>
          </p:cNvPr>
          <p:cNvPicPr>
            <a:picLocks noChangeAspect="1"/>
          </p:cNvPicPr>
          <p:nvPr/>
        </p:nvPicPr>
        <p:blipFill>
          <a:blip r:embed="rId3"/>
          <a:stretch>
            <a:fillRect/>
          </a:stretch>
        </p:blipFill>
        <p:spPr>
          <a:xfrm>
            <a:off x="8043018" y="161000"/>
            <a:ext cx="988760" cy="934885"/>
          </a:xfrm>
          <a:prstGeom prst="rect">
            <a:avLst/>
          </a:prstGeom>
        </p:spPr>
      </p:pic>
    </p:spTree>
    <p:extLst>
      <p:ext uri="{BB962C8B-B14F-4D97-AF65-F5344CB8AC3E}">
        <p14:creationId xmlns:p14="http://schemas.microsoft.com/office/powerpoint/2010/main" val="17196156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057" name="Rectangle 2056">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2059" name="Straight Connector 2058">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061" name="Rectangle 2060">
            <a:extLst>
              <a:ext uri="{FF2B5EF4-FFF2-40B4-BE49-F238E27FC236}">
                <a16:creationId xmlns:a16="http://schemas.microsoft.com/office/drawing/2014/main" id="{7D8A9447-DEFF-40A5-8673-B7A365C3F8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5E5889C1-7326-A9F4-51FB-E1F9587C42A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57060" y="640080"/>
            <a:ext cx="5032130" cy="53852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3" name="Rectangle 2062">
            <a:extLst>
              <a:ext uri="{FF2B5EF4-FFF2-40B4-BE49-F238E27FC236}">
                <a16:creationId xmlns:a16="http://schemas.microsoft.com/office/drawing/2014/main" id="{290C21F9-FD6D-4457-B130-1A531F242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710114" y="0"/>
            <a:ext cx="3438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re 1">
            <a:extLst>
              <a:ext uri="{FF2B5EF4-FFF2-40B4-BE49-F238E27FC236}">
                <a16:creationId xmlns:a16="http://schemas.microsoft.com/office/drawing/2014/main" id="{CB5D284E-C36A-CA54-E71B-78251CDB35CE}"/>
              </a:ext>
            </a:extLst>
          </p:cNvPr>
          <p:cNvSpPr>
            <a:spLocks noGrp="1"/>
          </p:cNvSpPr>
          <p:nvPr>
            <p:ph type="title"/>
          </p:nvPr>
        </p:nvSpPr>
        <p:spPr>
          <a:xfrm>
            <a:off x="6072663" y="640080"/>
            <a:ext cx="2744435" cy="2926080"/>
          </a:xfrm>
        </p:spPr>
        <p:txBody>
          <a:bodyPr vert="horz" lIns="91440" tIns="45720" rIns="91440" bIns="45720" rtlCol="0" anchor="b">
            <a:normAutofit/>
          </a:bodyPr>
          <a:lstStyle/>
          <a:p>
            <a:r>
              <a:rPr lang="en-US" sz="3800" dirty="0" err="1">
                <a:solidFill>
                  <a:srgbClr val="FFFFFF"/>
                </a:solidFill>
              </a:rPr>
              <a:t>Bilan</a:t>
            </a:r>
            <a:r>
              <a:rPr lang="en-US" sz="3800" dirty="0">
                <a:solidFill>
                  <a:srgbClr val="FFFFFF"/>
                </a:solidFill>
              </a:rPr>
              <a:t> du </a:t>
            </a:r>
            <a:r>
              <a:rPr lang="en-US" sz="3800" dirty="0" err="1">
                <a:solidFill>
                  <a:srgbClr val="FFFFFF"/>
                </a:solidFill>
              </a:rPr>
              <a:t>Trésorier</a:t>
            </a:r>
            <a:br>
              <a:rPr lang="en-US" sz="3800" dirty="0">
                <a:solidFill>
                  <a:srgbClr val="FFFFFF"/>
                </a:solidFill>
              </a:rPr>
            </a:br>
            <a:endParaRPr lang="en-US" sz="3800" dirty="0">
              <a:solidFill>
                <a:srgbClr val="FFFFFF"/>
              </a:solidFill>
            </a:endParaRPr>
          </a:p>
        </p:txBody>
      </p:sp>
      <p:sp>
        <p:nvSpPr>
          <p:cNvPr id="2065" name="Rectangle 2064">
            <a:extLst>
              <a:ext uri="{FF2B5EF4-FFF2-40B4-BE49-F238E27FC236}">
                <a16:creationId xmlns:a16="http://schemas.microsoft.com/office/drawing/2014/main" id="{28F6EF4B-2F40-485B-9F36-084731486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767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719674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fr-LU"/>
              <a:t>Ordre du jour </a:t>
            </a:r>
            <a:endParaRPr lang="en-US"/>
          </a:p>
        </p:txBody>
      </p:sp>
      <p:sp>
        <p:nvSpPr>
          <p:cNvPr id="11267"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mj-lt"/>
              <a:buAutoNum type="arabicPeriod"/>
              <a:defRPr/>
            </a:pPr>
            <a:r>
              <a:rPr lang="fr-LU" sz="2400" dirty="0"/>
              <a:t>Allocution du Président</a:t>
            </a:r>
          </a:p>
          <a:p>
            <a:pPr marL="514350" indent="-514350" eaLnBrk="1" hangingPunct="1">
              <a:lnSpc>
                <a:spcPct val="80000"/>
              </a:lnSpc>
              <a:buFont typeface="+mj-lt"/>
              <a:buAutoNum type="arabicPeriod"/>
              <a:defRPr/>
            </a:pPr>
            <a:r>
              <a:rPr lang="fr-LU" sz="2400" dirty="0"/>
              <a:t>Rapport des activités de l'exercice passé</a:t>
            </a:r>
          </a:p>
          <a:p>
            <a:pPr marL="514350" indent="-514350" eaLnBrk="1" hangingPunct="1">
              <a:lnSpc>
                <a:spcPct val="80000"/>
              </a:lnSpc>
              <a:buFont typeface="+mj-lt"/>
              <a:buAutoNum type="arabicPeriod"/>
              <a:defRPr/>
            </a:pPr>
            <a:r>
              <a:rPr lang="fr-LU" sz="2400" dirty="0"/>
              <a:t>Bilan du Trésorier</a:t>
            </a:r>
          </a:p>
          <a:p>
            <a:pPr marL="514350" indent="-514350" eaLnBrk="1" hangingPunct="1">
              <a:lnSpc>
                <a:spcPct val="80000"/>
              </a:lnSpc>
              <a:buFont typeface="+mj-lt"/>
              <a:buAutoNum type="arabicPeriod"/>
              <a:defRPr/>
            </a:pPr>
            <a:r>
              <a:rPr lang="fr-LU" sz="2400" b="1" dirty="0">
                <a:solidFill>
                  <a:schemeClr val="accent3"/>
                </a:solidFill>
              </a:rPr>
              <a:t>Rapport des Réviseurs de comptes</a:t>
            </a:r>
          </a:p>
          <a:p>
            <a:pPr marL="514350" indent="-514350" eaLnBrk="1" hangingPunct="1">
              <a:lnSpc>
                <a:spcPct val="80000"/>
              </a:lnSpc>
              <a:buFont typeface="+mj-lt"/>
              <a:buAutoNum type="arabicPeriod"/>
              <a:defRPr/>
            </a:pPr>
            <a:r>
              <a:rPr lang="fr-LU" sz="2400" dirty="0"/>
              <a:t>Décharge du Conseil d'Administration</a:t>
            </a:r>
          </a:p>
          <a:p>
            <a:pPr marL="514350" indent="-514350" eaLnBrk="1" hangingPunct="1">
              <a:lnSpc>
                <a:spcPct val="80000"/>
              </a:lnSpc>
              <a:buFont typeface="+mj-lt"/>
              <a:buAutoNum type="arabicPeriod"/>
              <a:defRPr/>
            </a:pPr>
            <a:r>
              <a:rPr lang="fr-LU" sz="2400" dirty="0"/>
              <a:t>Désignation des Réviseurs de comptes</a:t>
            </a:r>
          </a:p>
          <a:p>
            <a:pPr marL="514350" indent="-514350" eaLnBrk="1" hangingPunct="1">
              <a:lnSpc>
                <a:spcPct val="80000"/>
              </a:lnSpc>
              <a:buFont typeface="+mj-lt"/>
              <a:buAutoNum type="arabicPeriod"/>
              <a:defRPr/>
            </a:pPr>
            <a:r>
              <a:rPr lang="fr-FR" sz="2400" dirty="0"/>
              <a:t>Présentation des nouveaux membres</a:t>
            </a:r>
          </a:p>
          <a:p>
            <a:pPr marL="514350" indent="-514350" eaLnBrk="1" hangingPunct="1">
              <a:lnSpc>
                <a:spcPct val="80000"/>
              </a:lnSpc>
              <a:buFont typeface="+mj-lt"/>
              <a:buAutoNum type="arabicPeriod"/>
            </a:pPr>
            <a:r>
              <a:rPr lang="fr-LU" sz="2400" dirty="0"/>
              <a:t>Composition du conseil d'Administration</a:t>
            </a:r>
          </a:p>
          <a:p>
            <a:pPr marL="514350" indent="-514350" eaLnBrk="1" hangingPunct="1">
              <a:lnSpc>
                <a:spcPct val="80000"/>
              </a:lnSpc>
              <a:buFont typeface="+mj-lt"/>
              <a:buAutoNum type="arabicPeriod"/>
              <a:defRPr/>
            </a:pPr>
            <a:r>
              <a:rPr lang="fr-CH" sz="2400" dirty="0"/>
              <a:t>Divers</a:t>
            </a:r>
            <a:endParaRPr lang="en-US" sz="2400" dirty="0"/>
          </a:p>
        </p:txBody>
      </p:sp>
      <p:pic>
        <p:nvPicPr>
          <p:cNvPr id="2" name="Image 1">
            <a:extLst>
              <a:ext uri="{FF2B5EF4-FFF2-40B4-BE49-F238E27FC236}">
                <a16:creationId xmlns:a16="http://schemas.microsoft.com/office/drawing/2014/main" id="{6ED6A410-543F-A472-BE12-18C2C5B664FC}"/>
              </a:ext>
            </a:extLst>
          </p:cNvPr>
          <p:cNvPicPr>
            <a:picLocks noChangeAspect="1"/>
          </p:cNvPicPr>
          <p:nvPr/>
        </p:nvPicPr>
        <p:blipFill>
          <a:blip r:embed="rId2"/>
          <a:stretch>
            <a:fillRect/>
          </a:stretch>
        </p:blipFill>
        <p:spPr>
          <a:xfrm>
            <a:off x="8043018" y="161000"/>
            <a:ext cx="988760" cy="934885"/>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fr-CH" sz="2800" dirty="0"/>
              <a:t>Rapport des Réviseurs de comptes</a:t>
            </a:r>
            <a:endParaRPr lang="en-US" sz="3500" dirty="0"/>
          </a:p>
        </p:txBody>
      </p:sp>
      <p:pic>
        <p:nvPicPr>
          <p:cNvPr id="4" name="Image 3">
            <a:extLst>
              <a:ext uri="{FF2B5EF4-FFF2-40B4-BE49-F238E27FC236}">
                <a16:creationId xmlns:a16="http://schemas.microsoft.com/office/drawing/2014/main" id="{A8294998-B06A-76F1-F51E-41D7A037564C}"/>
              </a:ext>
            </a:extLst>
          </p:cNvPr>
          <p:cNvPicPr>
            <a:picLocks noChangeAspect="1"/>
          </p:cNvPicPr>
          <p:nvPr/>
        </p:nvPicPr>
        <p:blipFill>
          <a:blip r:embed="rId3"/>
          <a:stretch>
            <a:fillRect/>
          </a:stretch>
        </p:blipFill>
        <p:spPr>
          <a:xfrm>
            <a:off x="323528" y="2060848"/>
            <a:ext cx="4392488" cy="4024447"/>
          </a:xfrm>
          <a:prstGeom prst="rect">
            <a:avLst/>
          </a:prstGeom>
        </p:spPr>
      </p:pic>
      <p:pic>
        <p:nvPicPr>
          <p:cNvPr id="6" name="Image 5">
            <a:extLst>
              <a:ext uri="{FF2B5EF4-FFF2-40B4-BE49-F238E27FC236}">
                <a16:creationId xmlns:a16="http://schemas.microsoft.com/office/drawing/2014/main" id="{E40A33B4-18B1-04C5-8E6B-F68058465257}"/>
              </a:ext>
            </a:extLst>
          </p:cNvPr>
          <p:cNvPicPr>
            <a:picLocks noChangeAspect="1"/>
          </p:cNvPicPr>
          <p:nvPr/>
        </p:nvPicPr>
        <p:blipFill>
          <a:blip r:embed="rId4"/>
          <a:stretch>
            <a:fillRect/>
          </a:stretch>
        </p:blipFill>
        <p:spPr>
          <a:xfrm>
            <a:off x="4540360" y="2060848"/>
            <a:ext cx="4390306" cy="4024447"/>
          </a:xfrm>
          <a:prstGeom prst="rect">
            <a:avLst/>
          </a:prstGeom>
        </p:spPr>
      </p:pic>
      <p:pic>
        <p:nvPicPr>
          <p:cNvPr id="7" name="Image 6">
            <a:extLst>
              <a:ext uri="{FF2B5EF4-FFF2-40B4-BE49-F238E27FC236}">
                <a16:creationId xmlns:a16="http://schemas.microsoft.com/office/drawing/2014/main" id="{C0319F4A-1938-5A14-F6F7-970DC6DFB744}"/>
              </a:ext>
            </a:extLst>
          </p:cNvPr>
          <p:cNvPicPr>
            <a:picLocks noChangeAspect="1"/>
          </p:cNvPicPr>
          <p:nvPr/>
        </p:nvPicPr>
        <p:blipFill>
          <a:blip r:embed="rId5"/>
          <a:stretch>
            <a:fillRect/>
          </a:stretch>
        </p:blipFill>
        <p:spPr>
          <a:xfrm>
            <a:off x="8043018" y="161000"/>
            <a:ext cx="988760" cy="934885"/>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fr-LU"/>
              <a:t>Ordre du jour </a:t>
            </a:r>
            <a:endParaRPr lang="en-US"/>
          </a:p>
        </p:txBody>
      </p:sp>
      <p:sp>
        <p:nvSpPr>
          <p:cNvPr id="12291"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mj-lt"/>
              <a:buAutoNum type="arabicPeriod"/>
              <a:defRPr/>
            </a:pPr>
            <a:r>
              <a:rPr lang="fr-LU" sz="2400" dirty="0"/>
              <a:t>Allocution du Président</a:t>
            </a:r>
          </a:p>
          <a:p>
            <a:pPr marL="514350" indent="-514350" eaLnBrk="1" hangingPunct="1">
              <a:lnSpc>
                <a:spcPct val="80000"/>
              </a:lnSpc>
              <a:buFont typeface="+mj-lt"/>
              <a:buAutoNum type="arabicPeriod"/>
              <a:defRPr/>
            </a:pPr>
            <a:r>
              <a:rPr lang="fr-LU" sz="2400" dirty="0"/>
              <a:t>Rapport des activités de l'exercice passé</a:t>
            </a:r>
          </a:p>
          <a:p>
            <a:pPr marL="514350" indent="-514350" eaLnBrk="1" hangingPunct="1">
              <a:lnSpc>
                <a:spcPct val="80000"/>
              </a:lnSpc>
              <a:buFont typeface="+mj-lt"/>
              <a:buAutoNum type="arabicPeriod"/>
              <a:defRPr/>
            </a:pPr>
            <a:r>
              <a:rPr lang="fr-LU" sz="2400" dirty="0"/>
              <a:t>Bilan du Trésorier</a:t>
            </a:r>
          </a:p>
          <a:p>
            <a:pPr marL="514350" indent="-514350" eaLnBrk="1" hangingPunct="1">
              <a:lnSpc>
                <a:spcPct val="80000"/>
              </a:lnSpc>
              <a:buFont typeface="+mj-lt"/>
              <a:buAutoNum type="arabicPeriod"/>
              <a:defRPr/>
            </a:pPr>
            <a:r>
              <a:rPr lang="fr-LU" sz="2400" dirty="0"/>
              <a:t>Rapport des Réviseurs de comptes</a:t>
            </a:r>
          </a:p>
          <a:p>
            <a:pPr marL="514350" indent="-514350" eaLnBrk="1" hangingPunct="1">
              <a:lnSpc>
                <a:spcPct val="80000"/>
              </a:lnSpc>
              <a:buFont typeface="+mj-lt"/>
              <a:buAutoNum type="arabicPeriod"/>
              <a:defRPr/>
            </a:pPr>
            <a:r>
              <a:rPr lang="fr-LU" sz="2400" b="1" dirty="0">
                <a:solidFill>
                  <a:schemeClr val="accent3"/>
                </a:solidFill>
              </a:rPr>
              <a:t>Décharge du Conseil d'Administration</a:t>
            </a:r>
          </a:p>
          <a:p>
            <a:pPr marL="514350" indent="-514350" eaLnBrk="1" hangingPunct="1">
              <a:lnSpc>
                <a:spcPct val="80000"/>
              </a:lnSpc>
              <a:buFont typeface="+mj-lt"/>
              <a:buAutoNum type="arabicPeriod"/>
              <a:defRPr/>
            </a:pPr>
            <a:r>
              <a:rPr lang="fr-LU" sz="2400" dirty="0"/>
              <a:t>Désignation des Réviseurs de comptes</a:t>
            </a:r>
          </a:p>
          <a:p>
            <a:pPr marL="514350" indent="-514350" eaLnBrk="1" hangingPunct="1">
              <a:lnSpc>
                <a:spcPct val="80000"/>
              </a:lnSpc>
              <a:buFont typeface="+mj-lt"/>
              <a:buAutoNum type="arabicPeriod"/>
              <a:defRPr/>
            </a:pPr>
            <a:r>
              <a:rPr lang="fr-FR" sz="2400" dirty="0"/>
              <a:t>Présentation des nouveaux membres</a:t>
            </a:r>
          </a:p>
          <a:p>
            <a:pPr marL="514350" indent="-514350" eaLnBrk="1" hangingPunct="1">
              <a:lnSpc>
                <a:spcPct val="80000"/>
              </a:lnSpc>
              <a:buFont typeface="+mj-lt"/>
              <a:buAutoNum type="arabicPeriod"/>
              <a:defRPr/>
            </a:pPr>
            <a:r>
              <a:rPr lang="fr-LU" sz="2400" dirty="0"/>
              <a:t>Composition du conseil d'Administration</a:t>
            </a:r>
          </a:p>
          <a:p>
            <a:pPr marL="514350" indent="-514350" eaLnBrk="1" hangingPunct="1">
              <a:lnSpc>
                <a:spcPct val="80000"/>
              </a:lnSpc>
              <a:buFont typeface="+mj-lt"/>
              <a:buAutoNum type="arabicPeriod"/>
              <a:defRPr/>
            </a:pPr>
            <a:r>
              <a:rPr lang="fr-CH" sz="2400" dirty="0"/>
              <a:t>Divers</a:t>
            </a:r>
            <a:endParaRPr lang="en-US" sz="2400" dirty="0"/>
          </a:p>
        </p:txBody>
      </p:sp>
      <p:pic>
        <p:nvPicPr>
          <p:cNvPr id="2" name="Image 1">
            <a:extLst>
              <a:ext uri="{FF2B5EF4-FFF2-40B4-BE49-F238E27FC236}">
                <a16:creationId xmlns:a16="http://schemas.microsoft.com/office/drawing/2014/main" id="{D0894667-5423-7349-202A-EFB92C51A365}"/>
              </a:ext>
            </a:extLst>
          </p:cNvPr>
          <p:cNvPicPr>
            <a:picLocks noChangeAspect="1"/>
          </p:cNvPicPr>
          <p:nvPr/>
        </p:nvPicPr>
        <p:blipFill>
          <a:blip r:embed="rId2"/>
          <a:stretch>
            <a:fillRect/>
          </a:stretch>
        </p:blipFill>
        <p:spPr>
          <a:xfrm>
            <a:off x="8043018" y="161000"/>
            <a:ext cx="988760" cy="934885"/>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fr-LU"/>
              <a:t>Ordre du jour </a:t>
            </a:r>
            <a:endParaRPr lang="en-US"/>
          </a:p>
        </p:txBody>
      </p:sp>
      <p:sp>
        <p:nvSpPr>
          <p:cNvPr id="13315"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Arial" charset="0"/>
              <a:buAutoNum type="arabicPeriod"/>
            </a:pPr>
            <a:r>
              <a:rPr lang="fr-LU" sz="2400" dirty="0"/>
              <a:t>Allocution du Président</a:t>
            </a:r>
          </a:p>
          <a:p>
            <a:pPr marL="514350" indent="-514350" eaLnBrk="1" hangingPunct="1">
              <a:lnSpc>
                <a:spcPct val="80000"/>
              </a:lnSpc>
              <a:buFont typeface="Arial" charset="0"/>
              <a:buAutoNum type="arabicPeriod"/>
            </a:pPr>
            <a:r>
              <a:rPr lang="fr-LU" sz="2400" dirty="0"/>
              <a:t>Rapport des activités de l'exercice passé</a:t>
            </a:r>
          </a:p>
          <a:p>
            <a:pPr marL="514350" indent="-514350" eaLnBrk="1" hangingPunct="1">
              <a:lnSpc>
                <a:spcPct val="80000"/>
              </a:lnSpc>
              <a:buFont typeface="Arial" charset="0"/>
              <a:buAutoNum type="arabicPeriod"/>
            </a:pPr>
            <a:r>
              <a:rPr lang="fr-LU" sz="2400" dirty="0"/>
              <a:t>Bilan du Trésorier</a:t>
            </a:r>
          </a:p>
          <a:p>
            <a:pPr marL="514350" indent="-514350" eaLnBrk="1" hangingPunct="1">
              <a:lnSpc>
                <a:spcPct val="80000"/>
              </a:lnSpc>
              <a:buFont typeface="Arial" charset="0"/>
              <a:buAutoNum type="arabicPeriod"/>
            </a:pPr>
            <a:r>
              <a:rPr lang="fr-LU" sz="2400" dirty="0"/>
              <a:t>Rapport des Réviseurs de comptes</a:t>
            </a:r>
          </a:p>
          <a:p>
            <a:pPr marL="514350" indent="-514350" eaLnBrk="1" hangingPunct="1">
              <a:lnSpc>
                <a:spcPct val="80000"/>
              </a:lnSpc>
              <a:buFont typeface="Arial" charset="0"/>
              <a:buAutoNum type="arabicPeriod"/>
            </a:pPr>
            <a:r>
              <a:rPr lang="fr-LU" sz="2400" dirty="0"/>
              <a:t>Décharge du Conseil d'Administration</a:t>
            </a:r>
          </a:p>
          <a:p>
            <a:pPr marL="514350" indent="-514350" eaLnBrk="1" hangingPunct="1">
              <a:lnSpc>
                <a:spcPct val="80000"/>
              </a:lnSpc>
              <a:buFont typeface="Arial" charset="0"/>
              <a:buAutoNum type="arabicPeriod"/>
            </a:pPr>
            <a:r>
              <a:rPr lang="fr-LU" sz="2400" b="1" dirty="0">
                <a:solidFill>
                  <a:schemeClr val="accent3"/>
                </a:solidFill>
              </a:rPr>
              <a:t>Désignation des Réviseurs de comptes</a:t>
            </a:r>
          </a:p>
          <a:p>
            <a:pPr marL="514350" indent="-514350" eaLnBrk="1" hangingPunct="1">
              <a:lnSpc>
                <a:spcPct val="80000"/>
              </a:lnSpc>
              <a:buFont typeface="Arial" charset="0"/>
              <a:buAutoNum type="arabicPeriod"/>
            </a:pPr>
            <a:r>
              <a:rPr lang="fr-FR" sz="2400" dirty="0"/>
              <a:t>Présentation des nouveaux membres</a:t>
            </a:r>
          </a:p>
          <a:p>
            <a:pPr marL="514350" indent="-514350" eaLnBrk="1" hangingPunct="1">
              <a:lnSpc>
                <a:spcPct val="80000"/>
              </a:lnSpc>
              <a:buFont typeface="Arial" charset="0"/>
              <a:buAutoNum type="arabicPeriod"/>
            </a:pPr>
            <a:r>
              <a:rPr lang="fr-LU" sz="2400" dirty="0"/>
              <a:t>Composition du conseil d'Administration</a:t>
            </a:r>
          </a:p>
          <a:p>
            <a:pPr marL="514350" indent="-514350" eaLnBrk="1" hangingPunct="1">
              <a:lnSpc>
                <a:spcPct val="80000"/>
              </a:lnSpc>
              <a:buFont typeface="Arial" charset="0"/>
              <a:buAutoNum type="arabicPeriod"/>
            </a:pPr>
            <a:r>
              <a:rPr lang="fr-CH" sz="2400" dirty="0"/>
              <a:t>Divers</a:t>
            </a:r>
            <a:endParaRPr lang="en-US" sz="2400" dirty="0"/>
          </a:p>
        </p:txBody>
      </p:sp>
      <p:pic>
        <p:nvPicPr>
          <p:cNvPr id="2" name="Image 1">
            <a:extLst>
              <a:ext uri="{FF2B5EF4-FFF2-40B4-BE49-F238E27FC236}">
                <a16:creationId xmlns:a16="http://schemas.microsoft.com/office/drawing/2014/main" id="{C0359FCC-3A78-E5B1-6778-1D9930389B0B}"/>
              </a:ext>
            </a:extLst>
          </p:cNvPr>
          <p:cNvPicPr>
            <a:picLocks noChangeAspect="1"/>
          </p:cNvPicPr>
          <p:nvPr/>
        </p:nvPicPr>
        <p:blipFill>
          <a:blip r:embed="rId2"/>
          <a:stretch>
            <a:fillRect/>
          </a:stretch>
        </p:blipFill>
        <p:spPr>
          <a:xfrm>
            <a:off x="8043018" y="161000"/>
            <a:ext cx="988760" cy="934885"/>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136" name="Rectangle 48135">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8138" name="Rectangle 48137">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48129" name="Rectangle 2"/>
          <p:cNvSpPr>
            <a:spLocks noGrp="1" noChangeArrowheads="1"/>
          </p:cNvSpPr>
          <p:nvPr>
            <p:ph type="title"/>
          </p:nvPr>
        </p:nvSpPr>
        <p:spPr>
          <a:xfrm>
            <a:off x="369277" y="516835"/>
            <a:ext cx="2313633" cy="5772840"/>
          </a:xfrm>
        </p:spPr>
        <p:txBody>
          <a:bodyPr anchor="ctr">
            <a:normAutofit/>
          </a:bodyPr>
          <a:lstStyle/>
          <a:p>
            <a:pPr eaLnBrk="1" hangingPunct="1"/>
            <a:r>
              <a:rPr lang="fr-CH" sz="3100">
                <a:solidFill>
                  <a:srgbClr val="FFFFFF"/>
                </a:solidFill>
              </a:rPr>
              <a:t>Désignation des Réviseurs de comptes pour l'exercice 2023-2024</a:t>
            </a:r>
            <a:endParaRPr lang="en-US" sz="3100">
              <a:solidFill>
                <a:srgbClr val="FFFFFF"/>
              </a:solidFill>
            </a:endParaRPr>
          </a:p>
        </p:txBody>
      </p:sp>
      <p:sp>
        <p:nvSpPr>
          <p:cNvPr id="48140" name="Rectangle 48139">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graphicFrame>
        <p:nvGraphicFramePr>
          <p:cNvPr id="48132" name="Rectangle 3">
            <a:extLst>
              <a:ext uri="{FF2B5EF4-FFF2-40B4-BE49-F238E27FC236}">
                <a16:creationId xmlns:a16="http://schemas.microsoft.com/office/drawing/2014/main" id="{F87701EF-E557-4317-3BF8-C366441E36D7}"/>
              </a:ext>
            </a:extLst>
          </p:cNvPr>
          <p:cNvGraphicFramePr>
            <a:graphicFrameLocks noGrp="1"/>
          </p:cNvGraphicFramePr>
          <p:nvPr>
            <p:ph idx="1"/>
            <p:extLst>
              <p:ext uri="{D42A27DB-BD31-4B8C-83A1-F6EECF244321}">
                <p14:modId xmlns:p14="http://schemas.microsoft.com/office/powerpoint/2010/main" val="2011377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fr-LU"/>
              <a:t>Ordre du jour </a:t>
            </a:r>
            <a:endParaRPr lang="en-US"/>
          </a:p>
        </p:txBody>
      </p:sp>
      <p:sp>
        <p:nvSpPr>
          <p:cNvPr id="14339"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mj-lt"/>
              <a:buAutoNum type="arabicPeriod"/>
              <a:defRPr/>
            </a:pPr>
            <a:r>
              <a:rPr lang="fr-LU" sz="2400" dirty="0"/>
              <a:t>Allocution du Président</a:t>
            </a:r>
          </a:p>
          <a:p>
            <a:pPr marL="514350" indent="-514350" eaLnBrk="1" hangingPunct="1">
              <a:lnSpc>
                <a:spcPct val="80000"/>
              </a:lnSpc>
              <a:buFont typeface="+mj-lt"/>
              <a:buAutoNum type="arabicPeriod"/>
              <a:defRPr/>
            </a:pPr>
            <a:r>
              <a:rPr lang="fr-LU" sz="2400" dirty="0"/>
              <a:t>Rapport des activités de l'exercice passé</a:t>
            </a:r>
          </a:p>
          <a:p>
            <a:pPr marL="514350" indent="-514350" eaLnBrk="1" hangingPunct="1">
              <a:lnSpc>
                <a:spcPct val="80000"/>
              </a:lnSpc>
              <a:buFont typeface="+mj-lt"/>
              <a:buAutoNum type="arabicPeriod"/>
              <a:defRPr/>
            </a:pPr>
            <a:r>
              <a:rPr lang="fr-LU" sz="2400" dirty="0"/>
              <a:t>Bilan du Trésorier</a:t>
            </a:r>
          </a:p>
          <a:p>
            <a:pPr marL="514350" indent="-514350" eaLnBrk="1" hangingPunct="1">
              <a:lnSpc>
                <a:spcPct val="80000"/>
              </a:lnSpc>
              <a:buFont typeface="+mj-lt"/>
              <a:buAutoNum type="arabicPeriod"/>
              <a:defRPr/>
            </a:pPr>
            <a:r>
              <a:rPr lang="fr-LU" sz="2400" dirty="0"/>
              <a:t>Rapport des Réviseurs de comptes</a:t>
            </a:r>
          </a:p>
          <a:p>
            <a:pPr marL="514350" indent="-514350" eaLnBrk="1" hangingPunct="1">
              <a:lnSpc>
                <a:spcPct val="80000"/>
              </a:lnSpc>
              <a:buFont typeface="+mj-lt"/>
              <a:buAutoNum type="arabicPeriod"/>
              <a:defRPr/>
            </a:pPr>
            <a:r>
              <a:rPr lang="fr-LU" sz="2400" dirty="0"/>
              <a:t>Décharge du Conseil d'Administration</a:t>
            </a:r>
          </a:p>
          <a:p>
            <a:pPr marL="514350" indent="-514350" eaLnBrk="1" hangingPunct="1">
              <a:lnSpc>
                <a:spcPct val="80000"/>
              </a:lnSpc>
              <a:buFont typeface="+mj-lt"/>
              <a:buAutoNum type="arabicPeriod"/>
              <a:defRPr/>
            </a:pPr>
            <a:r>
              <a:rPr lang="fr-LU" sz="2400" dirty="0"/>
              <a:t>Désignation des Réviseurs de comptes</a:t>
            </a:r>
          </a:p>
          <a:p>
            <a:pPr marL="514350" indent="-514350" eaLnBrk="1" hangingPunct="1">
              <a:lnSpc>
                <a:spcPct val="80000"/>
              </a:lnSpc>
              <a:buFont typeface="+mj-lt"/>
              <a:buAutoNum type="arabicPeriod"/>
              <a:defRPr/>
            </a:pPr>
            <a:r>
              <a:rPr lang="fr-FR" sz="2400" b="1" dirty="0">
                <a:solidFill>
                  <a:schemeClr val="accent3"/>
                </a:solidFill>
              </a:rPr>
              <a:t>Présentation des nouveaux membres</a:t>
            </a:r>
          </a:p>
          <a:p>
            <a:pPr marL="514350" indent="-514350" eaLnBrk="1" hangingPunct="1">
              <a:lnSpc>
                <a:spcPct val="80000"/>
              </a:lnSpc>
              <a:buFont typeface="+mj-lt"/>
              <a:buAutoNum type="arabicPeriod"/>
              <a:defRPr/>
            </a:pPr>
            <a:r>
              <a:rPr lang="fr-LU" sz="2400" dirty="0"/>
              <a:t>Composition du conseil d'Administration</a:t>
            </a:r>
          </a:p>
          <a:p>
            <a:pPr marL="514350" indent="-514350" eaLnBrk="1" hangingPunct="1">
              <a:lnSpc>
                <a:spcPct val="80000"/>
              </a:lnSpc>
              <a:buFont typeface="+mj-lt"/>
              <a:buAutoNum type="arabicPeriod"/>
              <a:defRPr/>
            </a:pPr>
            <a:r>
              <a:rPr lang="fr-CH" sz="2400" dirty="0"/>
              <a:t>Divers</a:t>
            </a:r>
            <a:endParaRPr lang="en-US" sz="2400" dirty="0"/>
          </a:p>
        </p:txBody>
      </p:sp>
      <p:pic>
        <p:nvPicPr>
          <p:cNvPr id="2" name="Image 1">
            <a:extLst>
              <a:ext uri="{FF2B5EF4-FFF2-40B4-BE49-F238E27FC236}">
                <a16:creationId xmlns:a16="http://schemas.microsoft.com/office/drawing/2014/main" id="{4508A932-EC5F-DA5F-3A2B-27DC4C583020}"/>
              </a:ext>
            </a:extLst>
          </p:cNvPr>
          <p:cNvPicPr>
            <a:picLocks noChangeAspect="1"/>
          </p:cNvPicPr>
          <p:nvPr/>
        </p:nvPicPr>
        <p:blipFill>
          <a:blip r:embed="rId2"/>
          <a:stretch>
            <a:fillRect/>
          </a:stretch>
        </p:blipFill>
        <p:spPr>
          <a:xfrm>
            <a:off x="8043018" y="161000"/>
            <a:ext cx="988760" cy="93488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584" y="980728"/>
            <a:ext cx="7543800" cy="724942"/>
          </a:xfrm>
        </p:spPr>
        <p:txBody>
          <a:bodyPr>
            <a:normAutofit/>
          </a:bodyPr>
          <a:lstStyle/>
          <a:p>
            <a:pPr eaLnBrk="1" hangingPunct="1"/>
            <a:r>
              <a:rPr lang="fr-CH" dirty="0"/>
              <a:t>Programme</a:t>
            </a:r>
            <a:endParaRPr lang="en-US" i="1" dirty="0"/>
          </a:p>
        </p:txBody>
      </p:sp>
      <p:sp>
        <p:nvSpPr>
          <p:cNvPr id="95235" name="Rectangle 3"/>
          <p:cNvSpPr>
            <a:spLocks noGrp="1" noChangeArrowheads="1"/>
          </p:cNvSpPr>
          <p:nvPr>
            <p:ph idx="1"/>
          </p:nvPr>
        </p:nvSpPr>
        <p:spPr>
          <a:xfrm>
            <a:off x="827584" y="1767954"/>
            <a:ext cx="8208912" cy="4397350"/>
          </a:xfrm>
        </p:spPr>
        <p:txBody>
          <a:bodyPr>
            <a:normAutofit/>
          </a:bodyPr>
          <a:lstStyle/>
          <a:p>
            <a:pPr algn="l"/>
            <a:r>
              <a:rPr lang="fr-CH" b="0" i="0" u="none" strike="noStrike" baseline="0" dirty="0">
                <a:solidFill>
                  <a:srgbClr val="000000"/>
                </a:solidFill>
              </a:rPr>
              <a:t>8:45 	</a:t>
            </a:r>
            <a:r>
              <a:rPr lang="fr-CH" b="1" i="0" u="none" strike="noStrike" baseline="0" dirty="0">
                <a:solidFill>
                  <a:srgbClr val="000000"/>
                </a:solidFill>
                <a:cs typeface="Calibri" panose="020F0502020204030204" pitchFamily="34" charset="0"/>
              </a:rPr>
              <a:t>Assemblée Générale Ordinaire </a:t>
            </a:r>
            <a:r>
              <a:rPr lang="fr-CH" b="0" i="0" u="none" strike="noStrike" baseline="0" dirty="0">
                <a:solidFill>
                  <a:srgbClr val="000000"/>
                </a:solidFill>
                <a:cs typeface="Calibri" panose="020F0502020204030204" pitchFamily="34" charset="0"/>
              </a:rPr>
              <a:t>de l'ALSAT</a:t>
            </a:r>
          </a:p>
          <a:p>
            <a:pPr algn="l"/>
            <a:r>
              <a:rPr lang="fr-CH" b="0" i="0" u="none" strike="noStrike" baseline="0" dirty="0">
                <a:solidFill>
                  <a:srgbClr val="000000"/>
                </a:solidFill>
                <a:latin typeface="Calibri" panose="020F0502020204030204" pitchFamily="34" charset="0"/>
                <a:cs typeface="Calibri" panose="020F0502020204030204" pitchFamily="34" charset="0"/>
              </a:rPr>
              <a:t>10:00 	</a:t>
            </a:r>
            <a:r>
              <a:rPr lang="fr-CH" b="1" i="0" u="none" strike="noStrike" baseline="0" dirty="0">
                <a:solidFill>
                  <a:srgbClr val="000000"/>
                </a:solidFill>
                <a:latin typeface="Calibri" panose="020F0502020204030204" pitchFamily="34" charset="0"/>
                <a:cs typeface="Calibri" panose="020F0502020204030204" pitchFamily="34" charset="0"/>
              </a:rPr>
              <a:t>L'intelligence artificielle au service de la médecine </a:t>
            </a:r>
            <a:r>
              <a:rPr lang="fr-CH" b="0" i="0" u="none" strike="noStrike" baseline="0" dirty="0">
                <a:solidFill>
                  <a:srgbClr val="000000"/>
                </a:solidFill>
                <a:latin typeface="Calibri" panose="020F0502020204030204" pitchFamily="34" charset="0"/>
                <a:cs typeface="Calibri" panose="020F0502020204030204" pitchFamily="34" charset="0"/>
              </a:rPr>
              <a:t>: 	Révolution ou 	évolution ? </a:t>
            </a:r>
            <a:r>
              <a:rPr lang="fr-CH" sz="1800" b="0" i="1" u="none" strike="noStrike" baseline="0" dirty="0">
                <a:solidFill>
                  <a:srgbClr val="000000"/>
                </a:solidFill>
                <a:latin typeface="Calibri" panose="020F0502020204030204" pitchFamily="34" charset="0"/>
                <a:cs typeface="Calibri" panose="020F0502020204030204" pitchFamily="34" charset="0"/>
              </a:rPr>
              <a:t>Dr. Serge </a:t>
            </a:r>
            <a:r>
              <a:rPr lang="fr-CH" sz="1800" b="0" i="1" u="none" strike="noStrike" baseline="0" dirty="0" err="1">
                <a:solidFill>
                  <a:srgbClr val="000000"/>
                </a:solidFill>
                <a:latin typeface="Calibri" panose="020F0502020204030204" pitchFamily="34" charset="0"/>
                <a:cs typeface="Calibri" panose="020F0502020204030204" pitchFamily="34" charset="0"/>
              </a:rPr>
              <a:t>Linckels</a:t>
            </a:r>
            <a:endParaRPr lang="fr-CH" b="0" i="1" u="none" strike="noStrike" baseline="0" dirty="0">
              <a:solidFill>
                <a:srgbClr val="000000"/>
              </a:solidFill>
              <a:latin typeface="Calibri" panose="020F0502020204030204" pitchFamily="34" charset="0"/>
              <a:cs typeface="Calibri" panose="020F0502020204030204" pitchFamily="34" charset="0"/>
            </a:endParaRPr>
          </a:p>
          <a:p>
            <a:pPr algn="l"/>
            <a:r>
              <a:rPr lang="fr-CH" b="0" i="0" u="none" strike="noStrike" baseline="0" dirty="0">
                <a:solidFill>
                  <a:srgbClr val="000000"/>
                </a:solidFill>
                <a:latin typeface="Calibri" panose="020F0502020204030204" pitchFamily="34" charset="0"/>
                <a:cs typeface="Calibri" panose="020F0502020204030204" pitchFamily="34" charset="0"/>
              </a:rPr>
              <a:t>11:00 	</a:t>
            </a:r>
            <a:r>
              <a:rPr lang="fr-CH" b="1" i="0" u="none" strike="noStrike" baseline="0" dirty="0" err="1">
                <a:solidFill>
                  <a:srgbClr val="000000"/>
                </a:solidFill>
                <a:latin typeface="Calibri" panose="020F0502020204030204" pitchFamily="34" charset="0"/>
                <a:cs typeface="Calibri" panose="020F0502020204030204" pitchFamily="34" charset="0"/>
              </a:rPr>
              <a:t>Balanced</a:t>
            </a:r>
            <a:r>
              <a:rPr lang="fr-CH" b="1" i="0" u="none" strike="noStrike" baseline="0" dirty="0">
                <a:solidFill>
                  <a:srgbClr val="000000"/>
                </a:solidFill>
                <a:latin typeface="Calibri" panose="020F0502020204030204" pitchFamily="34" charset="0"/>
                <a:cs typeface="Calibri" panose="020F0502020204030204" pitchFamily="34" charset="0"/>
              </a:rPr>
              <a:t> Diet for a </a:t>
            </a:r>
            <a:r>
              <a:rPr lang="fr-CH" b="1" i="0" u="none" strike="noStrike" baseline="0" dirty="0" err="1">
                <a:solidFill>
                  <a:srgbClr val="000000"/>
                </a:solidFill>
                <a:latin typeface="Calibri" panose="020F0502020204030204" pitchFamily="34" charset="0"/>
                <a:cs typeface="Calibri" panose="020F0502020204030204" pitchFamily="34" charset="0"/>
              </a:rPr>
              <a:t>Disease</a:t>
            </a:r>
            <a:r>
              <a:rPr lang="fr-CH" b="1" i="0" u="none" strike="noStrike" baseline="0" dirty="0">
                <a:solidFill>
                  <a:srgbClr val="000000"/>
                </a:solidFill>
                <a:latin typeface="Calibri" panose="020F0502020204030204" pitchFamily="34" charset="0"/>
                <a:cs typeface="Calibri" panose="020F0502020204030204" pitchFamily="34" charset="0"/>
              </a:rPr>
              <a:t>-Free Life </a:t>
            </a:r>
            <a:r>
              <a:rPr lang="fr-CH" b="0" i="0" u="none" strike="noStrike" baseline="0" dirty="0">
                <a:solidFill>
                  <a:srgbClr val="000000"/>
                </a:solidFill>
                <a:latin typeface="Calibri" panose="020F0502020204030204" pitchFamily="34" charset="0"/>
                <a:cs typeface="Calibri" panose="020F0502020204030204" pitchFamily="34" charset="0"/>
              </a:rPr>
              <a:t>– How to </a:t>
            </a:r>
            <a:r>
              <a:rPr lang="fr-CH" b="0" i="0" u="none" strike="noStrike" baseline="0" dirty="0" err="1">
                <a:solidFill>
                  <a:srgbClr val="000000"/>
                </a:solidFill>
                <a:latin typeface="Calibri" panose="020F0502020204030204" pitchFamily="34" charset="0"/>
                <a:cs typeface="Calibri" panose="020F0502020204030204" pitchFamily="34" charset="0"/>
              </a:rPr>
              <a:t>Eat</a:t>
            </a:r>
            <a:r>
              <a:rPr lang="fr-CH" b="0" i="0" u="none" strike="noStrike" baseline="0" dirty="0">
                <a:solidFill>
                  <a:srgbClr val="000000"/>
                </a:solidFill>
                <a:latin typeface="Calibri" panose="020F0502020204030204" pitchFamily="34" charset="0"/>
                <a:cs typeface="Calibri" panose="020F0502020204030204" pitchFamily="34" charset="0"/>
              </a:rPr>
              <a:t> </a:t>
            </a:r>
            <a:r>
              <a:rPr lang="fr-CH" b="0" i="0" u="none" strike="noStrike" baseline="0" dirty="0" err="1">
                <a:solidFill>
                  <a:srgbClr val="000000"/>
                </a:solidFill>
                <a:latin typeface="Calibri" panose="020F0502020204030204" pitchFamily="34" charset="0"/>
                <a:cs typeface="Calibri" panose="020F0502020204030204" pitchFamily="34" charset="0"/>
              </a:rPr>
              <a:t>Healthy</a:t>
            </a:r>
            <a:r>
              <a:rPr lang="fr-CH" b="0" i="0" u="none" strike="noStrike" baseline="0" dirty="0">
                <a:solidFill>
                  <a:srgbClr val="000000"/>
                </a:solidFill>
                <a:latin typeface="Calibri" panose="020F0502020204030204" pitchFamily="34" charset="0"/>
                <a:cs typeface="Calibri" panose="020F0502020204030204" pitchFamily="34" charset="0"/>
              </a:rPr>
              <a:t> at 	Home 	and at Work ? </a:t>
            </a:r>
            <a:r>
              <a:rPr lang="fr-CH" sz="1800" b="0" i="1" u="none" strike="noStrike" baseline="0" dirty="0">
                <a:solidFill>
                  <a:srgbClr val="000000"/>
                </a:solidFill>
                <a:latin typeface="Calibri" panose="020F0502020204030204" pitchFamily="34" charset="0"/>
                <a:cs typeface="Calibri" panose="020F0502020204030204" pitchFamily="34" charset="0"/>
              </a:rPr>
              <a:t>Dr. Torsten Bohn</a:t>
            </a:r>
            <a:endParaRPr lang="fr-CH" b="0" i="1" u="none" strike="noStrike" baseline="0" dirty="0">
              <a:solidFill>
                <a:srgbClr val="000000"/>
              </a:solidFill>
              <a:latin typeface="Calibri" panose="020F0502020204030204" pitchFamily="34" charset="0"/>
              <a:cs typeface="Calibri" panose="020F0502020204030204" pitchFamily="34" charset="0"/>
            </a:endParaRPr>
          </a:p>
          <a:p>
            <a:pPr algn="l"/>
            <a:r>
              <a:rPr lang="fr-CH" b="0" i="0" u="none" strike="noStrike" baseline="0" dirty="0">
                <a:solidFill>
                  <a:srgbClr val="000000"/>
                </a:solidFill>
                <a:latin typeface="Calibri" panose="020F0502020204030204" pitchFamily="34" charset="0"/>
                <a:cs typeface="Calibri" panose="020F0502020204030204" pitchFamily="34" charset="0"/>
              </a:rPr>
              <a:t>14:00 	</a:t>
            </a:r>
            <a:r>
              <a:rPr lang="fr-CH" b="1" i="0" u="none" strike="noStrike" baseline="0" dirty="0">
                <a:solidFill>
                  <a:srgbClr val="000000"/>
                </a:solidFill>
                <a:latin typeface="Calibri" panose="020F0502020204030204" pitchFamily="34" charset="0"/>
                <a:cs typeface="Calibri" panose="020F0502020204030204" pitchFamily="34" charset="0"/>
              </a:rPr>
              <a:t>Cannabis – cadre légal </a:t>
            </a:r>
            <a:r>
              <a:rPr lang="fr-CH" b="0" i="0" u="none" strike="noStrike" baseline="0" dirty="0">
                <a:solidFill>
                  <a:srgbClr val="000000"/>
                </a:solidFill>
                <a:latin typeface="Calibri" panose="020F0502020204030204" pitchFamily="34" charset="0"/>
                <a:cs typeface="Calibri" panose="020F0502020204030204" pitchFamily="34" charset="0"/>
              </a:rPr>
              <a:t>au Luxembourg. </a:t>
            </a:r>
            <a:r>
              <a:rPr lang="fr-CH" b="0" i="1" u="none" strike="noStrike" baseline="0" dirty="0">
                <a:solidFill>
                  <a:srgbClr val="000000"/>
                </a:solidFill>
                <a:latin typeface="Calibri" panose="020F0502020204030204" pitchFamily="34" charset="0"/>
                <a:cs typeface="Calibri" panose="020F0502020204030204" pitchFamily="34" charset="0"/>
              </a:rPr>
              <a:t>Maître Luc Reding</a:t>
            </a:r>
          </a:p>
          <a:p>
            <a:pPr algn="l"/>
            <a:r>
              <a:rPr lang="fr-CH" b="0" i="1" u="none" strike="noStrike" baseline="0" dirty="0">
                <a:solidFill>
                  <a:schemeClr val="bg1">
                    <a:lumMod val="85000"/>
                  </a:schemeClr>
                </a:solidFill>
                <a:latin typeface="Calibri" panose="020F0502020204030204" pitchFamily="34" charset="0"/>
                <a:cs typeface="Calibri" panose="020F0502020204030204" pitchFamily="34" charset="0"/>
              </a:rPr>
              <a:t>14:20 	</a:t>
            </a:r>
            <a:r>
              <a:rPr lang="fr-CH" b="1" i="1" u="none" strike="noStrike" baseline="0" dirty="0">
                <a:solidFill>
                  <a:schemeClr val="bg1">
                    <a:lumMod val="85000"/>
                  </a:schemeClr>
                </a:solidFill>
                <a:latin typeface="Calibri" panose="020F0502020204030204" pitchFamily="34" charset="0"/>
                <a:cs typeface="Calibri" panose="020F0502020204030204" pitchFamily="34" charset="0"/>
              </a:rPr>
              <a:t>Cannabis – </a:t>
            </a:r>
            <a:r>
              <a:rPr lang="fr-CH" b="1" i="1" u="none" strike="noStrike" baseline="0" dirty="0" err="1">
                <a:solidFill>
                  <a:schemeClr val="bg1">
                    <a:lumMod val="85000"/>
                  </a:schemeClr>
                </a:solidFill>
                <a:latin typeface="Calibri" panose="020F0502020204030204" pitchFamily="34" charset="0"/>
                <a:cs typeface="Calibri" panose="020F0502020204030204" pitchFamily="34" charset="0"/>
              </a:rPr>
              <a:t>Typical</a:t>
            </a:r>
            <a:r>
              <a:rPr lang="fr-CH" b="1" i="1" u="none" strike="noStrike" baseline="0" dirty="0">
                <a:solidFill>
                  <a:schemeClr val="bg1">
                    <a:lumMod val="85000"/>
                  </a:schemeClr>
                </a:solidFill>
                <a:latin typeface="Calibri" panose="020F0502020204030204" pitchFamily="34" charset="0"/>
                <a:cs typeface="Calibri" panose="020F0502020204030204" pitchFamily="34" charset="0"/>
              </a:rPr>
              <a:t> </a:t>
            </a:r>
            <a:r>
              <a:rPr lang="fr-CH" b="1" i="1" u="none" strike="noStrike" baseline="0" dirty="0" err="1">
                <a:solidFill>
                  <a:schemeClr val="bg1">
                    <a:lumMod val="85000"/>
                  </a:schemeClr>
                </a:solidFill>
                <a:latin typeface="Calibri" panose="020F0502020204030204" pitchFamily="34" charset="0"/>
                <a:cs typeface="Calibri" panose="020F0502020204030204" pitchFamily="34" charset="0"/>
              </a:rPr>
              <a:t>risks</a:t>
            </a:r>
            <a:r>
              <a:rPr lang="fr-CH" b="1" i="1" u="none" strike="noStrike" baseline="0" dirty="0">
                <a:solidFill>
                  <a:schemeClr val="bg1">
                    <a:lumMod val="85000"/>
                  </a:schemeClr>
                </a:solidFill>
                <a:latin typeface="Calibri" panose="020F0502020204030204" pitchFamily="34" charset="0"/>
                <a:cs typeface="Calibri" panose="020F0502020204030204" pitchFamily="34" charset="0"/>
              </a:rPr>
              <a:t> in the </a:t>
            </a:r>
            <a:r>
              <a:rPr lang="fr-CH" b="1" i="1" u="none" strike="noStrike" baseline="0" dirty="0" err="1">
                <a:solidFill>
                  <a:schemeClr val="bg1">
                    <a:lumMod val="85000"/>
                  </a:schemeClr>
                </a:solidFill>
                <a:latin typeface="Calibri" panose="020F0502020204030204" pitchFamily="34" charset="0"/>
                <a:cs typeface="Calibri" panose="020F0502020204030204" pitchFamily="34" charset="0"/>
              </a:rPr>
              <a:t>workplace</a:t>
            </a:r>
            <a:r>
              <a:rPr lang="fr-CH" b="1" i="1" u="none" strike="noStrike" baseline="0" dirty="0">
                <a:solidFill>
                  <a:schemeClr val="bg1">
                    <a:lumMod val="85000"/>
                  </a:schemeClr>
                </a:solidFill>
                <a:latin typeface="Calibri" panose="020F0502020204030204" pitchFamily="34" charset="0"/>
                <a:cs typeface="Calibri" panose="020F0502020204030204" pitchFamily="34" charset="0"/>
              </a:rPr>
              <a:t> and </a:t>
            </a:r>
            <a:r>
              <a:rPr lang="fr-CH" b="1" i="1" u="none" strike="noStrike" baseline="0" dirty="0" err="1">
                <a:solidFill>
                  <a:schemeClr val="bg1">
                    <a:lumMod val="85000"/>
                  </a:schemeClr>
                </a:solidFill>
                <a:latin typeface="Calibri" panose="020F0502020204030204" pitchFamily="34" charset="0"/>
                <a:cs typeface="Calibri" panose="020F0502020204030204" pitchFamily="34" charset="0"/>
              </a:rPr>
              <a:t>analytical</a:t>
            </a:r>
            <a:r>
              <a:rPr lang="fr-CH" b="1" i="1" u="none" strike="noStrike" baseline="0" dirty="0">
                <a:solidFill>
                  <a:schemeClr val="bg1">
                    <a:lumMod val="85000"/>
                  </a:schemeClr>
                </a:solidFill>
                <a:latin typeface="Calibri" panose="020F0502020204030204" pitchFamily="34" charset="0"/>
                <a:cs typeface="Calibri" panose="020F0502020204030204" pitchFamily="34" charset="0"/>
              </a:rPr>
              <a:t> options 	</a:t>
            </a:r>
            <a:r>
              <a:rPr lang="fr-CH" sz="1800" b="0" i="1" u="none" strike="noStrike" baseline="0" dirty="0">
                <a:solidFill>
                  <a:schemeClr val="bg1">
                    <a:lumMod val="85000"/>
                  </a:schemeClr>
                </a:solidFill>
                <a:latin typeface="Calibri" panose="020F0502020204030204" pitchFamily="34" charset="0"/>
                <a:cs typeface="Calibri" panose="020F0502020204030204" pitchFamily="34" charset="0"/>
              </a:rPr>
              <a:t>Prof. Dr. Volker </a:t>
            </a:r>
            <a:r>
              <a:rPr lang="fr-CH" sz="1800" b="0" i="1" u="none" strike="noStrike" baseline="0" dirty="0" err="1">
                <a:solidFill>
                  <a:schemeClr val="bg1">
                    <a:lumMod val="85000"/>
                  </a:schemeClr>
                </a:solidFill>
                <a:latin typeface="Calibri" panose="020F0502020204030204" pitchFamily="34" charset="0"/>
                <a:cs typeface="Calibri" panose="020F0502020204030204" pitchFamily="34" charset="0"/>
              </a:rPr>
              <a:t>Auwärter</a:t>
            </a:r>
            <a:endParaRPr lang="fr-CH" b="0" i="1" u="none" strike="noStrike" baseline="0" dirty="0">
              <a:solidFill>
                <a:schemeClr val="bg1">
                  <a:lumMod val="85000"/>
                </a:schemeClr>
              </a:solidFill>
              <a:latin typeface="Calibri" panose="020F0502020204030204" pitchFamily="34" charset="0"/>
              <a:cs typeface="Calibri" panose="020F0502020204030204" pitchFamily="34" charset="0"/>
            </a:endParaRPr>
          </a:p>
          <a:p>
            <a:pPr algn="l"/>
            <a:r>
              <a:rPr lang="fr-CH" b="0" i="0" u="none" strike="noStrike" baseline="0" dirty="0">
                <a:solidFill>
                  <a:srgbClr val="000000"/>
                </a:solidFill>
                <a:latin typeface="Calibri" panose="020F0502020204030204" pitchFamily="34" charset="0"/>
                <a:cs typeface="Calibri" panose="020F0502020204030204" pitchFamily="34" charset="0"/>
              </a:rPr>
              <a:t>14.30 	</a:t>
            </a:r>
            <a:r>
              <a:rPr lang="fr-CH" b="1" i="0" u="none" strike="noStrike" baseline="0" dirty="0">
                <a:solidFill>
                  <a:srgbClr val="000000"/>
                </a:solidFill>
                <a:latin typeface="Calibri" panose="020F0502020204030204" pitchFamily="34" charset="0"/>
                <a:cs typeface="Calibri" panose="020F0502020204030204" pitchFamily="34" charset="0"/>
              </a:rPr>
              <a:t>Cannabis – présentation d’un cas clinique </a:t>
            </a:r>
            <a:r>
              <a:rPr lang="fr-CH" sz="1800" b="0" i="1" u="none" strike="noStrike" baseline="0" dirty="0">
                <a:solidFill>
                  <a:srgbClr val="000000"/>
                </a:solidFill>
                <a:latin typeface="Calibri" panose="020F0502020204030204" pitchFamily="34" charset="0"/>
                <a:cs typeface="Calibri" panose="020F0502020204030204" pitchFamily="34" charset="0"/>
              </a:rPr>
              <a:t>Dr Vincent Marion</a:t>
            </a:r>
            <a:endParaRPr lang="fr-CH" b="0" i="1" u="none" strike="noStrike" baseline="0" dirty="0">
              <a:solidFill>
                <a:srgbClr val="000000"/>
              </a:solidFill>
              <a:latin typeface="Calibri" panose="020F0502020204030204" pitchFamily="34" charset="0"/>
              <a:cs typeface="Calibri" panose="020F0502020204030204" pitchFamily="34" charset="0"/>
            </a:endParaRPr>
          </a:p>
          <a:p>
            <a:pPr algn="l"/>
            <a:r>
              <a:rPr lang="fr-CH" b="0" i="0" u="none" strike="noStrike" baseline="0" dirty="0">
                <a:solidFill>
                  <a:srgbClr val="000000"/>
                </a:solidFill>
                <a:latin typeface="Calibri" panose="020F0502020204030204" pitchFamily="34" charset="0"/>
                <a:cs typeface="Calibri" panose="020F0502020204030204" pitchFamily="34" charset="0"/>
              </a:rPr>
              <a:t>14.45 	</a:t>
            </a:r>
            <a:r>
              <a:rPr lang="fr-CH" b="1" i="0" u="none" strike="noStrike" baseline="0" dirty="0">
                <a:solidFill>
                  <a:srgbClr val="000000"/>
                </a:solidFill>
                <a:latin typeface="Calibri" panose="020F0502020204030204" pitchFamily="34" charset="0"/>
                <a:cs typeface="Calibri" panose="020F0502020204030204" pitchFamily="34" charset="0"/>
              </a:rPr>
              <a:t>Cannabis et activités de conduite automobile </a:t>
            </a:r>
            <a:r>
              <a:rPr lang="fr-CH" sz="1800" b="0" i="1" u="none" strike="noStrike" baseline="0" dirty="0">
                <a:solidFill>
                  <a:srgbClr val="000000"/>
                </a:solidFill>
                <a:latin typeface="Calibri" panose="020F0502020204030204" pitchFamily="34" charset="0"/>
                <a:cs typeface="Calibri" panose="020F0502020204030204" pitchFamily="34" charset="0"/>
              </a:rPr>
              <a:t>Dr. Claude </a:t>
            </a:r>
            <a:r>
              <a:rPr lang="fr-CH" sz="1800" b="0" i="1" u="none" strike="noStrike" baseline="0" dirty="0" err="1">
                <a:solidFill>
                  <a:srgbClr val="000000"/>
                </a:solidFill>
                <a:latin typeface="Calibri" panose="020F0502020204030204" pitchFamily="34" charset="0"/>
                <a:cs typeface="Calibri" panose="020F0502020204030204" pitchFamily="34" charset="0"/>
              </a:rPr>
              <a:t>Streef</a:t>
            </a:r>
            <a:endParaRPr lang="fr-CH" b="0" i="1" u="none" strike="noStrike" baseline="0" dirty="0">
              <a:solidFill>
                <a:srgbClr val="000000"/>
              </a:solidFill>
              <a:latin typeface="Calibri" panose="020F0502020204030204" pitchFamily="34" charset="0"/>
              <a:cs typeface="Calibri" panose="020F0502020204030204" pitchFamily="34" charset="0"/>
            </a:endParaRPr>
          </a:p>
          <a:p>
            <a:pPr algn="l"/>
            <a:r>
              <a:rPr lang="fr-CH" b="0" i="0" u="none" strike="noStrike" baseline="0">
                <a:solidFill>
                  <a:srgbClr val="000000"/>
                </a:solidFill>
                <a:latin typeface="Calibri" panose="020F0502020204030204" pitchFamily="34" charset="0"/>
                <a:cs typeface="Calibri" panose="020F0502020204030204" pitchFamily="34" charset="0"/>
              </a:rPr>
              <a:t>15:20 </a:t>
            </a:r>
            <a:r>
              <a:rPr lang="fr-CH" b="0" i="0" u="none" strike="noStrike" baseline="0" dirty="0">
                <a:solidFill>
                  <a:srgbClr val="000000"/>
                </a:solidFill>
                <a:latin typeface="Calibri" panose="020F0502020204030204" pitchFamily="34" charset="0"/>
                <a:cs typeface="Calibri" panose="020F0502020204030204" pitchFamily="34" charset="0"/>
              </a:rPr>
              <a:t>	</a:t>
            </a:r>
            <a:r>
              <a:rPr lang="en-US" b="1" i="0" u="none" strike="noStrike" baseline="0" dirty="0" err="1">
                <a:solidFill>
                  <a:srgbClr val="000000"/>
                </a:solidFill>
                <a:latin typeface="Calibri" panose="020F0502020204030204" pitchFamily="34" charset="0"/>
                <a:cs typeface="Calibri" panose="020F0502020204030204" pitchFamily="34" charset="0"/>
              </a:rPr>
              <a:t>Prévendos</a:t>
            </a:r>
            <a:r>
              <a:rPr lang="en-US" b="1" i="0" u="none" strike="noStrike" baseline="0" dirty="0">
                <a:solidFill>
                  <a:srgbClr val="000000"/>
                </a:solidFill>
                <a:latin typeface="Calibri" panose="020F0502020204030204" pitchFamily="34" charset="0"/>
                <a:cs typeface="Calibri" panose="020F0502020204030204" pitchFamily="34" charset="0"/>
              </a:rPr>
              <a:t> / Vivre et </a:t>
            </a:r>
            <a:r>
              <a:rPr lang="en-US" b="1" i="0" u="none" strike="noStrike" baseline="0" dirty="0" err="1">
                <a:solidFill>
                  <a:srgbClr val="000000"/>
                </a:solidFill>
                <a:latin typeface="Calibri" panose="020F0502020204030204" pitchFamily="34" charset="0"/>
                <a:cs typeface="Calibri" panose="020F0502020204030204" pitchFamily="34" charset="0"/>
              </a:rPr>
              <a:t>travailler</a:t>
            </a:r>
            <a:r>
              <a:rPr lang="en-US" b="1" i="0" u="none" strike="noStrike" baseline="0" dirty="0">
                <a:solidFill>
                  <a:srgbClr val="000000"/>
                </a:solidFill>
                <a:latin typeface="Calibri" panose="020F0502020204030204" pitchFamily="34" charset="0"/>
                <a:cs typeface="Calibri" panose="020F0502020204030204" pitchFamily="34" charset="0"/>
              </a:rPr>
              <a:t> avec son dos</a:t>
            </a:r>
            <a:r>
              <a:rPr lang="en-US" b="0" i="0" u="none" strike="noStrike" baseline="0" dirty="0">
                <a:solidFill>
                  <a:srgbClr val="000000"/>
                </a:solidFill>
                <a:latin typeface="Calibri" panose="020F0502020204030204" pitchFamily="34" charset="0"/>
                <a:cs typeface="Calibri" panose="020F0502020204030204" pitchFamily="34" charset="0"/>
              </a:rPr>
              <a:t> (update) Stephanie </a:t>
            </a:r>
            <a:r>
              <a:rPr lang="en-US" b="0" i="0" u="none" strike="noStrike" baseline="0" dirty="0" err="1">
                <a:solidFill>
                  <a:srgbClr val="000000"/>
                </a:solidFill>
                <a:latin typeface="Calibri" panose="020F0502020204030204" pitchFamily="34" charset="0"/>
                <a:cs typeface="Calibri" panose="020F0502020204030204" pitchFamily="34" charset="0"/>
              </a:rPr>
              <a:t>Oger</a:t>
            </a:r>
            <a:endParaRPr lang="fr-FR" dirty="0">
              <a:solidFill>
                <a:srgbClr val="000000"/>
              </a:solidFill>
              <a:latin typeface="Calibri" panose="020F0502020204030204" pitchFamily="34" charset="0"/>
              <a:cs typeface="Calibri" panose="020F0502020204030204" pitchFamily="34" charset="0"/>
            </a:endParaRPr>
          </a:p>
          <a:p>
            <a:pPr marL="0" indent="0">
              <a:buNone/>
            </a:pPr>
            <a:endParaRPr lang="fr-LU" sz="1800" i="1" dirty="0">
              <a:solidFill>
                <a:srgbClr val="000000"/>
              </a:solidFill>
            </a:endParaRPr>
          </a:p>
        </p:txBody>
      </p:sp>
      <p:pic>
        <p:nvPicPr>
          <p:cNvPr id="2" name="Image 1">
            <a:extLst>
              <a:ext uri="{FF2B5EF4-FFF2-40B4-BE49-F238E27FC236}">
                <a16:creationId xmlns:a16="http://schemas.microsoft.com/office/drawing/2014/main" id="{1B8F05DF-DAC0-F3C5-F3CE-E06024C4EE32}"/>
              </a:ext>
            </a:extLst>
          </p:cNvPr>
          <p:cNvPicPr>
            <a:picLocks noChangeAspect="1"/>
          </p:cNvPicPr>
          <p:nvPr/>
        </p:nvPicPr>
        <p:blipFill>
          <a:blip r:embed="rId3"/>
          <a:stretch>
            <a:fillRect/>
          </a:stretch>
        </p:blipFill>
        <p:spPr>
          <a:xfrm>
            <a:off x="8043018" y="116632"/>
            <a:ext cx="988760" cy="934885"/>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46" name="Rectangle 45">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48" name="Straight Connector 47">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0" name="Rectangle 49">
            <a:extLst>
              <a:ext uri="{FF2B5EF4-FFF2-40B4-BE49-F238E27FC236}">
                <a16:creationId xmlns:a16="http://schemas.microsoft.com/office/drawing/2014/main" id="{7D8A9447-DEFF-40A5-8673-B7A365C3F8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290C21F9-FD6D-4457-B130-1A531F242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710114" y="0"/>
            <a:ext cx="3438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re 1">
            <a:extLst>
              <a:ext uri="{FF2B5EF4-FFF2-40B4-BE49-F238E27FC236}">
                <a16:creationId xmlns:a16="http://schemas.microsoft.com/office/drawing/2014/main" id="{B70F1791-EE33-DA19-23C3-3AF0F76C392C}"/>
              </a:ext>
            </a:extLst>
          </p:cNvPr>
          <p:cNvSpPr>
            <a:spLocks noGrp="1"/>
          </p:cNvSpPr>
          <p:nvPr>
            <p:ph type="title"/>
          </p:nvPr>
        </p:nvSpPr>
        <p:spPr>
          <a:xfrm>
            <a:off x="6072663" y="640080"/>
            <a:ext cx="2744435" cy="2926080"/>
          </a:xfrm>
        </p:spPr>
        <p:txBody>
          <a:bodyPr vert="horz" lIns="91440" tIns="45720" rIns="91440" bIns="45720" rtlCol="0" anchor="b">
            <a:normAutofit/>
          </a:bodyPr>
          <a:lstStyle/>
          <a:p>
            <a:r>
              <a:rPr lang="en-US" sz="3800">
                <a:solidFill>
                  <a:srgbClr val="FFFFFF"/>
                </a:solidFill>
              </a:rPr>
              <a:t>Présentation des nouveaux membres</a:t>
            </a:r>
          </a:p>
        </p:txBody>
      </p:sp>
      <p:sp>
        <p:nvSpPr>
          <p:cNvPr id="54" name="Rectangle 53">
            <a:extLst>
              <a:ext uri="{FF2B5EF4-FFF2-40B4-BE49-F238E27FC236}">
                <a16:creationId xmlns:a16="http://schemas.microsoft.com/office/drawing/2014/main" id="{28F6EF4B-2F40-485B-9F36-084731486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767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graphicFrame>
        <p:nvGraphicFramePr>
          <p:cNvPr id="5" name="Tableau 4">
            <a:extLst>
              <a:ext uri="{FF2B5EF4-FFF2-40B4-BE49-F238E27FC236}">
                <a16:creationId xmlns:a16="http://schemas.microsoft.com/office/drawing/2014/main" id="{3A86F513-25F9-F23E-33DF-9FE887E1299A}"/>
              </a:ext>
            </a:extLst>
          </p:cNvPr>
          <p:cNvGraphicFramePr>
            <a:graphicFrameLocks noGrp="1"/>
          </p:cNvGraphicFramePr>
          <p:nvPr>
            <p:extLst>
              <p:ext uri="{D42A27DB-BD31-4B8C-83A1-F6EECF244321}">
                <p14:modId xmlns:p14="http://schemas.microsoft.com/office/powerpoint/2010/main" val="3526645852"/>
              </p:ext>
            </p:extLst>
          </p:nvPr>
        </p:nvGraphicFramePr>
        <p:xfrm>
          <a:off x="475499" y="855723"/>
          <a:ext cx="4706751" cy="4733517"/>
        </p:xfrm>
        <a:graphic>
          <a:graphicData uri="http://schemas.openxmlformats.org/drawingml/2006/table">
            <a:tbl>
              <a:tblPr firstRow="1" bandRow="1">
                <a:tableStyleId>{5C22544A-7EE6-4342-B048-85BDC9FD1C3A}</a:tableStyleId>
              </a:tblPr>
              <a:tblGrid>
                <a:gridCol w="2396625">
                  <a:extLst>
                    <a:ext uri="{9D8B030D-6E8A-4147-A177-3AD203B41FA5}">
                      <a16:colId xmlns:a16="http://schemas.microsoft.com/office/drawing/2014/main" val="4161657941"/>
                    </a:ext>
                  </a:extLst>
                </a:gridCol>
                <a:gridCol w="980438">
                  <a:extLst>
                    <a:ext uri="{9D8B030D-6E8A-4147-A177-3AD203B41FA5}">
                      <a16:colId xmlns:a16="http://schemas.microsoft.com/office/drawing/2014/main" val="2867299554"/>
                    </a:ext>
                  </a:extLst>
                </a:gridCol>
                <a:gridCol w="1329688">
                  <a:extLst>
                    <a:ext uri="{9D8B030D-6E8A-4147-A177-3AD203B41FA5}">
                      <a16:colId xmlns:a16="http://schemas.microsoft.com/office/drawing/2014/main" val="1096638770"/>
                    </a:ext>
                  </a:extLst>
                </a:gridCol>
              </a:tblGrid>
              <a:tr h="349075">
                <a:tc>
                  <a:txBody>
                    <a:bodyPr/>
                    <a:lstStyle/>
                    <a:p>
                      <a:endParaRPr lang="en-GB" sz="1400"/>
                    </a:p>
                  </a:txBody>
                  <a:tcPr marL="69168" marR="69168" marT="34584" marB="34584"/>
                </a:tc>
                <a:tc>
                  <a:txBody>
                    <a:bodyPr/>
                    <a:lstStyle/>
                    <a:p>
                      <a:endParaRPr lang="en-GB" sz="1400"/>
                    </a:p>
                  </a:txBody>
                  <a:tcPr marL="69168" marR="69168" marT="34584" marB="34584"/>
                </a:tc>
                <a:tc>
                  <a:txBody>
                    <a:bodyPr/>
                    <a:lstStyle/>
                    <a:p>
                      <a:endParaRPr lang="en-GB" sz="1400"/>
                    </a:p>
                  </a:txBody>
                  <a:tcPr marL="69168" marR="69168" marT="34584" marB="34584"/>
                </a:tc>
                <a:extLst>
                  <a:ext uri="{0D108BD9-81ED-4DB2-BD59-A6C34878D82A}">
                    <a16:rowId xmlns:a16="http://schemas.microsoft.com/office/drawing/2014/main" val="298349611"/>
                  </a:ext>
                </a:extLst>
              </a:tr>
              <a:tr h="312688">
                <a:tc>
                  <a:txBody>
                    <a:bodyPr/>
                    <a:lstStyle/>
                    <a:p>
                      <a:r>
                        <a:rPr lang="en-GB" sz="1400"/>
                        <a:t>Dr Bodgdanovski Goran</a:t>
                      </a:r>
                    </a:p>
                  </a:txBody>
                  <a:tcPr marL="69168" marR="69168" marT="34584" marB="34584"/>
                </a:tc>
                <a:tc>
                  <a:txBody>
                    <a:bodyPr/>
                    <a:lstStyle/>
                    <a:p>
                      <a:r>
                        <a:rPr lang="en-GB" sz="1400"/>
                        <a:t>Médecin</a:t>
                      </a:r>
                    </a:p>
                  </a:txBody>
                  <a:tcPr marL="69168" marR="69168" marT="34584" marB="34584"/>
                </a:tc>
                <a:tc>
                  <a:txBody>
                    <a:bodyPr/>
                    <a:lstStyle/>
                    <a:p>
                      <a:r>
                        <a:rPr lang="en-GB" sz="1400"/>
                        <a:t>Eurocontrol</a:t>
                      </a:r>
                    </a:p>
                  </a:txBody>
                  <a:tcPr marL="69168" marR="69168" marT="34584" marB="34584"/>
                </a:tc>
                <a:extLst>
                  <a:ext uri="{0D108BD9-81ED-4DB2-BD59-A6C34878D82A}">
                    <a16:rowId xmlns:a16="http://schemas.microsoft.com/office/drawing/2014/main" val="1921136944"/>
                  </a:ext>
                </a:extLst>
              </a:tr>
              <a:tr h="312688">
                <a:tc>
                  <a:txBody>
                    <a:bodyPr/>
                    <a:lstStyle/>
                    <a:p>
                      <a:r>
                        <a:rPr lang="en-GB" sz="1400"/>
                        <a:t>Mme Schilling Emilie</a:t>
                      </a:r>
                    </a:p>
                  </a:txBody>
                  <a:tcPr marL="69168" marR="69168" marT="34584" marB="34584"/>
                </a:tc>
                <a:tc>
                  <a:txBody>
                    <a:bodyPr/>
                    <a:lstStyle/>
                    <a:p>
                      <a:r>
                        <a:rPr lang="en-GB" sz="1400"/>
                        <a:t>Infirmière</a:t>
                      </a:r>
                    </a:p>
                  </a:txBody>
                  <a:tcPr marL="69168" marR="69168" marT="34584" marB="34584"/>
                </a:tc>
                <a:tc>
                  <a:txBody>
                    <a:bodyPr/>
                    <a:lstStyle/>
                    <a:p>
                      <a:r>
                        <a:rPr lang="en-GB" sz="1400"/>
                        <a:t>STI</a:t>
                      </a:r>
                    </a:p>
                  </a:txBody>
                  <a:tcPr marL="69168" marR="69168" marT="34584" marB="34584"/>
                </a:tc>
                <a:extLst>
                  <a:ext uri="{0D108BD9-81ED-4DB2-BD59-A6C34878D82A}">
                    <a16:rowId xmlns:a16="http://schemas.microsoft.com/office/drawing/2014/main" val="3893291034"/>
                  </a:ext>
                </a:extLst>
              </a:tr>
              <a:tr h="302682">
                <a:tc>
                  <a:txBody>
                    <a:bodyPr/>
                    <a:lstStyle/>
                    <a:p>
                      <a:r>
                        <a:rPr lang="en-GB" sz="1400" dirty="0"/>
                        <a:t>Mme </a:t>
                      </a:r>
                      <a:r>
                        <a:rPr lang="en-GB" sz="1400" dirty="0" err="1"/>
                        <a:t>Schoumacker</a:t>
                      </a:r>
                      <a:r>
                        <a:rPr lang="en-GB" sz="1400" dirty="0"/>
                        <a:t> Christelle</a:t>
                      </a:r>
                    </a:p>
                  </a:txBody>
                  <a:tcPr marL="69168" marR="69168" marT="34584" marB="34584"/>
                </a:tc>
                <a:tc>
                  <a:txBody>
                    <a:bodyPr/>
                    <a:lstStyle/>
                    <a:p>
                      <a:r>
                        <a:rPr lang="en-GB" sz="1400" dirty="0" err="1"/>
                        <a:t>Infirmière</a:t>
                      </a:r>
                      <a:endParaRPr lang="en-GB" sz="1400" dirty="0"/>
                    </a:p>
                  </a:txBody>
                  <a:tcPr marL="69168" marR="69168" marT="34584" marB="34584"/>
                </a:tc>
                <a:tc>
                  <a:txBody>
                    <a:bodyPr/>
                    <a:lstStyle/>
                    <a:p>
                      <a:r>
                        <a:rPr lang="en-GB" sz="1400" dirty="0"/>
                        <a:t>STI</a:t>
                      </a:r>
                    </a:p>
                  </a:txBody>
                  <a:tcPr marL="69168" marR="69168" marT="34584" marB="34584"/>
                </a:tc>
                <a:extLst>
                  <a:ext uri="{0D108BD9-81ED-4DB2-BD59-A6C34878D82A}">
                    <a16:rowId xmlns:a16="http://schemas.microsoft.com/office/drawing/2014/main" val="2366332849"/>
                  </a:ext>
                </a:extLst>
              </a:tr>
              <a:tr h="312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Mme Marziale Catherine</a:t>
                      </a:r>
                    </a:p>
                  </a:txBody>
                  <a:tcPr marL="69168" marR="69168" marT="34584" marB="34584"/>
                </a:tc>
                <a:tc>
                  <a:txBody>
                    <a:bodyPr/>
                    <a:lstStyle/>
                    <a:p>
                      <a:r>
                        <a:rPr lang="en-GB" sz="1400"/>
                        <a:t>Infirmière</a:t>
                      </a:r>
                    </a:p>
                  </a:txBody>
                  <a:tcPr marL="69168" marR="69168" marT="34584" marB="34584"/>
                </a:tc>
                <a:tc>
                  <a:txBody>
                    <a:bodyPr/>
                    <a:lstStyle/>
                    <a:p>
                      <a:r>
                        <a:rPr lang="en-GB" sz="1400"/>
                        <a:t>STI</a:t>
                      </a:r>
                    </a:p>
                  </a:txBody>
                  <a:tcPr marL="69168" marR="69168" marT="34584" marB="34584"/>
                </a:tc>
                <a:extLst>
                  <a:ext uri="{0D108BD9-81ED-4DB2-BD59-A6C34878D82A}">
                    <a16:rowId xmlns:a16="http://schemas.microsoft.com/office/drawing/2014/main" val="2154958506"/>
                  </a:ext>
                </a:extLst>
              </a:tr>
              <a:tr h="312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Mme Matz Anne</a:t>
                      </a:r>
                    </a:p>
                  </a:txBody>
                  <a:tcPr marL="69168" marR="69168" marT="34584" marB="34584"/>
                </a:tc>
                <a:tc>
                  <a:txBody>
                    <a:bodyPr/>
                    <a:lstStyle/>
                    <a:p>
                      <a:r>
                        <a:rPr lang="en-GB" sz="1400"/>
                        <a:t>Infirmière</a:t>
                      </a:r>
                    </a:p>
                  </a:txBody>
                  <a:tcPr marL="69168" marR="69168" marT="34584" marB="34584"/>
                </a:tc>
                <a:tc>
                  <a:txBody>
                    <a:bodyPr/>
                    <a:lstStyle/>
                    <a:p>
                      <a:r>
                        <a:rPr lang="en-GB" sz="1400"/>
                        <a:t>STI</a:t>
                      </a:r>
                    </a:p>
                  </a:txBody>
                  <a:tcPr marL="69168" marR="69168" marT="34584" marB="34584"/>
                </a:tc>
                <a:extLst>
                  <a:ext uri="{0D108BD9-81ED-4DB2-BD59-A6C34878D82A}">
                    <a16:rowId xmlns:a16="http://schemas.microsoft.com/office/drawing/2014/main" val="3654800208"/>
                  </a:ext>
                </a:extLst>
              </a:tr>
              <a:tr h="312688">
                <a:tc>
                  <a:txBody>
                    <a:bodyPr/>
                    <a:lstStyle/>
                    <a:p>
                      <a:r>
                        <a:rPr lang="en-GB" sz="1400"/>
                        <a:t>Mme Marrove Ouafae</a:t>
                      </a:r>
                    </a:p>
                  </a:txBody>
                  <a:tcPr marL="69168" marR="69168" marT="34584" marB="34584"/>
                </a:tc>
                <a:tc>
                  <a:txBody>
                    <a:bodyPr/>
                    <a:lstStyle/>
                    <a:p>
                      <a:r>
                        <a:rPr lang="en-GB" sz="1400"/>
                        <a:t>Infirmière</a:t>
                      </a:r>
                    </a:p>
                  </a:txBody>
                  <a:tcPr marL="69168" marR="69168" marT="34584" marB="34584"/>
                </a:tc>
                <a:tc>
                  <a:txBody>
                    <a:bodyPr/>
                    <a:lstStyle/>
                    <a:p>
                      <a:r>
                        <a:rPr lang="en-GB" sz="1400"/>
                        <a:t>STI</a:t>
                      </a:r>
                    </a:p>
                  </a:txBody>
                  <a:tcPr marL="69168" marR="69168" marT="34584" marB="34584"/>
                </a:tc>
                <a:extLst>
                  <a:ext uri="{0D108BD9-81ED-4DB2-BD59-A6C34878D82A}">
                    <a16:rowId xmlns:a16="http://schemas.microsoft.com/office/drawing/2014/main" val="3230626429"/>
                  </a:ext>
                </a:extLst>
              </a:tr>
              <a:tr h="312688">
                <a:tc>
                  <a:txBody>
                    <a:bodyPr/>
                    <a:lstStyle/>
                    <a:p>
                      <a:r>
                        <a:rPr lang="en-GB" sz="1400"/>
                        <a:t>Mr Bouckaert Claude</a:t>
                      </a:r>
                    </a:p>
                  </a:txBody>
                  <a:tcPr marL="69168" marR="69168" marT="34584" marB="34584"/>
                </a:tc>
                <a:tc>
                  <a:txBody>
                    <a:bodyPr/>
                    <a:lstStyle/>
                    <a:p>
                      <a:r>
                        <a:rPr lang="en-GB" sz="1400"/>
                        <a:t>Infirmier</a:t>
                      </a:r>
                    </a:p>
                  </a:txBody>
                  <a:tcPr marL="69168" marR="69168" marT="34584" marB="34584"/>
                </a:tc>
                <a:tc>
                  <a:txBody>
                    <a:bodyPr/>
                    <a:lstStyle/>
                    <a:p>
                      <a:r>
                        <a:rPr lang="en-GB" sz="1400"/>
                        <a:t>ArcelorMittal</a:t>
                      </a:r>
                    </a:p>
                  </a:txBody>
                  <a:tcPr marL="69168" marR="69168" marT="34584" marB="34584"/>
                </a:tc>
                <a:extLst>
                  <a:ext uri="{0D108BD9-81ED-4DB2-BD59-A6C34878D82A}">
                    <a16:rowId xmlns:a16="http://schemas.microsoft.com/office/drawing/2014/main" val="792056437"/>
                  </a:ext>
                </a:extLst>
              </a:tr>
              <a:tr h="312688">
                <a:tc>
                  <a:txBody>
                    <a:bodyPr/>
                    <a:lstStyle/>
                    <a:p>
                      <a:r>
                        <a:rPr lang="en-GB" sz="1400"/>
                        <a:t>Mr Roquet Fabien</a:t>
                      </a:r>
                    </a:p>
                  </a:txBody>
                  <a:tcPr marL="69168" marR="69168" marT="34584" marB="34584"/>
                </a:tc>
                <a:tc>
                  <a:txBody>
                    <a:bodyPr/>
                    <a:lstStyle/>
                    <a:p>
                      <a:r>
                        <a:rPr lang="en-GB" sz="1400"/>
                        <a:t>Infirmier</a:t>
                      </a:r>
                    </a:p>
                  </a:txBody>
                  <a:tcPr marL="69168" marR="69168" marT="34584" marB="34584"/>
                </a:tc>
                <a:tc>
                  <a:txBody>
                    <a:bodyPr/>
                    <a:lstStyle/>
                    <a:p>
                      <a:r>
                        <a:rPr lang="en-GB" sz="1400"/>
                        <a:t>ArcelorMittal</a:t>
                      </a:r>
                    </a:p>
                  </a:txBody>
                  <a:tcPr marL="69168" marR="69168" marT="34584" marB="34584"/>
                </a:tc>
                <a:extLst>
                  <a:ext uri="{0D108BD9-81ED-4DB2-BD59-A6C34878D82A}">
                    <a16:rowId xmlns:a16="http://schemas.microsoft.com/office/drawing/2014/main" val="3410457575"/>
                  </a:ext>
                </a:extLst>
              </a:tr>
              <a:tr h="312688">
                <a:tc>
                  <a:txBody>
                    <a:bodyPr/>
                    <a:lstStyle/>
                    <a:p>
                      <a:r>
                        <a:rPr lang="en-GB" sz="1400"/>
                        <a:t>Dr Mäurer Maria</a:t>
                      </a:r>
                    </a:p>
                  </a:txBody>
                  <a:tcPr marL="69168" marR="69168" marT="34584" marB="34584"/>
                </a:tc>
                <a:tc>
                  <a:txBody>
                    <a:bodyPr/>
                    <a:lstStyle/>
                    <a:p>
                      <a:r>
                        <a:rPr lang="en-GB" sz="1400"/>
                        <a:t>Médecin</a:t>
                      </a:r>
                    </a:p>
                  </a:txBody>
                  <a:tcPr marL="69168" marR="69168" marT="34584" marB="34584"/>
                </a:tc>
                <a:tc>
                  <a:txBody>
                    <a:bodyPr/>
                    <a:lstStyle/>
                    <a:p>
                      <a:r>
                        <a:rPr lang="en-GB" sz="1400"/>
                        <a:t>CGEDIS</a:t>
                      </a:r>
                    </a:p>
                  </a:txBody>
                  <a:tcPr marL="69168" marR="69168" marT="34584" marB="34584"/>
                </a:tc>
                <a:extLst>
                  <a:ext uri="{0D108BD9-81ED-4DB2-BD59-A6C34878D82A}">
                    <a16:rowId xmlns:a16="http://schemas.microsoft.com/office/drawing/2014/main" val="2214623923"/>
                  </a:ext>
                </a:extLst>
              </a:tr>
              <a:tr h="312688">
                <a:tc>
                  <a:txBody>
                    <a:bodyPr/>
                    <a:lstStyle/>
                    <a:p>
                      <a:r>
                        <a:rPr lang="en-GB" sz="1400"/>
                        <a:t>Dr Rezette Nathalie</a:t>
                      </a:r>
                    </a:p>
                  </a:txBody>
                  <a:tcPr marL="69168" marR="69168" marT="34584" marB="34584"/>
                </a:tc>
                <a:tc>
                  <a:txBody>
                    <a:bodyPr/>
                    <a:lstStyle/>
                    <a:p>
                      <a:r>
                        <a:rPr lang="en-GB" sz="1400"/>
                        <a:t>Médecin</a:t>
                      </a:r>
                    </a:p>
                  </a:txBody>
                  <a:tcPr marL="69168" marR="69168" marT="34584" marB="34584"/>
                </a:tc>
                <a:tc>
                  <a:txBody>
                    <a:bodyPr/>
                    <a:lstStyle/>
                    <a:p>
                      <a:r>
                        <a:rPr lang="en-GB" sz="1400"/>
                        <a:t>STM</a:t>
                      </a:r>
                    </a:p>
                  </a:txBody>
                  <a:tcPr marL="69168" marR="69168" marT="34584" marB="34584"/>
                </a:tc>
                <a:extLst>
                  <a:ext uri="{0D108BD9-81ED-4DB2-BD59-A6C34878D82A}">
                    <a16:rowId xmlns:a16="http://schemas.microsoft.com/office/drawing/2014/main" val="133674285"/>
                  </a:ext>
                </a:extLst>
              </a:tr>
              <a:tr h="312688">
                <a:tc>
                  <a:txBody>
                    <a:bodyPr/>
                    <a:lstStyle/>
                    <a:p>
                      <a:r>
                        <a:rPr lang="en-GB" sz="1400"/>
                        <a:t>Dr Everard Valérie</a:t>
                      </a:r>
                    </a:p>
                  </a:txBody>
                  <a:tcPr marL="69168" marR="69168" marT="34584" marB="34584"/>
                </a:tc>
                <a:tc>
                  <a:txBody>
                    <a:bodyPr/>
                    <a:lstStyle/>
                    <a:p>
                      <a:r>
                        <a:rPr lang="en-GB" sz="1400"/>
                        <a:t>Médicin</a:t>
                      </a:r>
                    </a:p>
                  </a:txBody>
                  <a:tcPr marL="69168" marR="69168" marT="34584" marB="34584"/>
                </a:tc>
                <a:tc>
                  <a:txBody>
                    <a:bodyPr/>
                    <a:lstStyle/>
                    <a:p>
                      <a:r>
                        <a:rPr lang="en-GB" sz="1400"/>
                        <a:t>STM</a:t>
                      </a:r>
                    </a:p>
                  </a:txBody>
                  <a:tcPr marL="69168" marR="69168" marT="34584" marB="34584"/>
                </a:tc>
                <a:extLst>
                  <a:ext uri="{0D108BD9-81ED-4DB2-BD59-A6C34878D82A}">
                    <a16:rowId xmlns:a16="http://schemas.microsoft.com/office/drawing/2014/main" val="3394126954"/>
                  </a:ext>
                </a:extLst>
              </a:tr>
              <a:tr h="312688">
                <a:tc>
                  <a:txBody>
                    <a:bodyPr/>
                    <a:lstStyle/>
                    <a:p>
                      <a:r>
                        <a:rPr lang="en-GB" sz="1400"/>
                        <a:t>Dr Lonnoy Laurence</a:t>
                      </a:r>
                    </a:p>
                  </a:txBody>
                  <a:tcPr marL="69168" marR="69168" marT="34584" marB="34584"/>
                </a:tc>
                <a:tc>
                  <a:txBody>
                    <a:bodyPr/>
                    <a:lstStyle/>
                    <a:p>
                      <a:r>
                        <a:rPr lang="en-GB" sz="1400"/>
                        <a:t>Médecin</a:t>
                      </a:r>
                    </a:p>
                  </a:txBody>
                  <a:tcPr marL="69168" marR="69168" marT="34584" marB="34584"/>
                </a:tc>
                <a:tc>
                  <a:txBody>
                    <a:bodyPr/>
                    <a:lstStyle/>
                    <a:p>
                      <a:r>
                        <a:rPr lang="en-GB" sz="1400"/>
                        <a:t>STM</a:t>
                      </a:r>
                    </a:p>
                  </a:txBody>
                  <a:tcPr marL="69168" marR="69168" marT="34584" marB="34584"/>
                </a:tc>
                <a:extLst>
                  <a:ext uri="{0D108BD9-81ED-4DB2-BD59-A6C34878D82A}">
                    <a16:rowId xmlns:a16="http://schemas.microsoft.com/office/drawing/2014/main" val="1736502700"/>
                  </a:ext>
                </a:extLst>
              </a:tr>
              <a:tr h="312688">
                <a:tc>
                  <a:txBody>
                    <a:bodyPr/>
                    <a:lstStyle/>
                    <a:p>
                      <a:r>
                        <a:rPr lang="en-GB" sz="1400"/>
                        <a:t>Mme Cuzeau Justine</a:t>
                      </a:r>
                    </a:p>
                  </a:txBody>
                  <a:tcPr marL="69168" marR="69168" marT="34584" marB="34584"/>
                </a:tc>
                <a:tc>
                  <a:txBody>
                    <a:bodyPr/>
                    <a:lstStyle/>
                    <a:p>
                      <a:r>
                        <a:rPr lang="en-GB" sz="1400"/>
                        <a:t>Infirmière</a:t>
                      </a:r>
                    </a:p>
                  </a:txBody>
                  <a:tcPr marL="69168" marR="69168" marT="34584" marB="34584"/>
                </a:tc>
                <a:tc>
                  <a:txBody>
                    <a:bodyPr/>
                    <a:lstStyle/>
                    <a:p>
                      <a:r>
                        <a:rPr lang="en-GB" sz="1400"/>
                        <a:t>FHL</a:t>
                      </a:r>
                    </a:p>
                  </a:txBody>
                  <a:tcPr marL="69168" marR="69168" marT="34584" marB="34584"/>
                </a:tc>
                <a:extLst>
                  <a:ext uri="{0D108BD9-81ED-4DB2-BD59-A6C34878D82A}">
                    <a16:rowId xmlns:a16="http://schemas.microsoft.com/office/drawing/2014/main" val="3992592712"/>
                  </a:ext>
                </a:extLst>
              </a:tr>
              <a:tr h="329504">
                <a:tc>
                  <a:txBody>
                    <a:bodyPr/>
                    <a:lstStyle/>
                    <a:p>
                      <a:r>
                        <a:rPr lang="en-GB" sz="1400"/>
                        <a:t>Mme Tomicic Catherine</a:t>
                      </a:r>
                    </a:p>
                  </a:txBody>
                  <a:tcPr marL="69168" marR="69168" marT="34584" marB="34584"/>
                </a:tc>
                <a:tc>
                  <a:txBody>
                    <a:bodyPr/>
                    <a:lstStyle/>
                    <a:p>
                      <a:r>
                        <a:rPr lang="en-GB" sz="1400"/>
                        <a:t>Hygiénist</a:t>
                      </a:r>
                    </a:p>
                  </a:txBody>
                  <a:tcPr marL="69168" marR="69168" marT="34584" marB="34584"/>
                </a:tc>
                <a:tc>
                  <a:txBody>
                    <a:bodyPr/>
                    <a:lstStyle/>
                    <a:p>
                      <a:r>
                        <a:rPr lang="en-GB" sz="1400" dirty="0"/>
                        <a:t>Direction </a:t>
                      </a:r>
                      <a:r>
                        <a:rPr lang="en-GB" sz="1400" dirty="0" err="1"/>
                        <a:t>Santé</a:t>
                      </a:r>
                      <a:endParaRPr lang="en-GB" sz="1400" dirty="0"/>
                    </a:p>
                  </a:txBody>
                  <a:tcPr marL="69168" marR="69168" marT="34584" marB="34584"/>
                </a:tc>
                <a:extLst>
                  <a:ext uri="{0D108BD9-81ED-4DB2-BD59-A6C34878D82A}">
                    <a16:rowId xmlns:a16="http://schemas.microsoft.com/office/drawing/2014/main" val="2628915322"/>
                  </a:ext>
                </a:extLst>
              </a:tr>
            </a:tbl>
          </a:graphicData>
        </a:graphic>
      </p:graphicFrame>
    </p:spTree>
    <p:extLst>
      <p:ext uri="{BB962C8B-B14F-4D97-AF65-F5344CB8AC3E}">
        <p14:creationId xmlns:p14="http://schemas.microsoft.com/office/powerpoint/2010/main" val="3267387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fr-LU"/>
              <a:t>Ordre du jour </a:t>
            </a:r>
            <a:endParaRPr lang="en-US"/>
          </a:p>
        </p:txBody>
      </p:sp>
      <p:sp>
        <p:nvSpPr>
          <p:cNvPr id="15363"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mj-lt"/>
              <a:buAutoNum type="arabicPeriod"/>
              <a:defRPr/>
            </a:pPr>
            <a:r>
              <a:rPr lang="fr-LU" sz="2400" dirty="0"/>
              <a:t>Allocution du Président</a:t>
            </a:r>
          </a:p>
          <a:p>
            <a:pPr marL="514350" indent="-514350" eaLnBrk="1" hangingPunct="1">
              <a:lnSpc>
                <a:spcPct val="80000"/>
              </a:lnSpc>
              <a:buFont typeface="+mj-lt"/>
              <a:buAutoNum type="arabicPeriod"/>
              <a:defRPr/>
            </a:pPr>
            <a:r>
              <a:rPr lang="fr-LU" sz="2400" dirty="0"/>
              <a:t>Rapport des activités de l'exercice passé</a:t>
            </a:r>
          </a:p>
          <a:p>
            <a:pPr marL="514350" indent="-514350" eaLnBrk="1" hangingPunct="1">
              <a:lnSpc>
                <a:spcPct val="80000"/>
              </a:lnSpc>
              <a:buFont typeface="+mj-lt"/>
              <a:buAutoNum type="arabicPeriod"/>
              <a:defRPr/>
            </a:pPr>
            <a:r>
              <a:rPr lang="fr-LU" sz="2400" dirty="0"/>
              <a:t>Bilan du Trésorier</a:t>
            </a:r>
          </a:p>
          <a:p>
            <a:pPr marL="514350" indent="-514350" eaLnBrk="1" hangingPunct="1">
              <a:lnSpc>
                <a:spcPct val="80000"/>
              </a:lnSpc>
              <a:buFont typeface="+mj-lt"/>
              <a:buAutoNum type="arabicPeriod"/>
              <a:defRPr/>
            </a:pPr>
            <a:r>
              <a:rPr lang="fr-LU" sz="2400" dirty="0"/>
              <a:t>Rapport des Réviseurs de comptes</a:t>
            </a:r>
          </a:p>
          <a:p>
            <a:pPr marL="514350" indent="-514350" eaLnBrk="1" hangingPunct="1">
              <a:lnSpc>
                <a:spcPct val="80000"/>
              </a:lnSpc>
              <a:buFont typeface="+mj-lt"/>
              <a:buAutoNum type="arabicPeriod"/>
              <a:defRPr/>
            </a:pPr>
            <a:r>
              <a:rPr lang="fr-LU" sz="2400" dirty="0"/>
              <a:t>Décharge du Conseil d'Administration</a:t>
            </a:r>
          </a:p>
          <a:p>
            <a:pPr marL="514350" indent="-514350" eaLnBrk="1" hangingPunct="1">
              <a:lnSpc>
                <a:spcPct val="80000"/>
              </a:lnSpc>
              <a:buFont typeface="+mj-lt"/>
              <a:buAutoNum type="arabicPeriod"/>
              <a:defRPr/>
            </a:pPr>
            <a:r>
              <a:rPr lang="fr-LU" sz="2400" dirty="0"/>
              <a:t>Désignation des Réviseurs de comptes</a:t>
            </a:r>
          </a:p>
          <a:p>
            <a:pPr marL="514350" indent="-514350" eaLnBrk="1" hangingPunct="1">
              <a:lnSpc>
                <a:spcPct val="80000"/>
              </a:lnSpc>
              <a:buFont typeface="+mj-lt"/>
              <a:buAutoNum type="arabicPeriod"/>
              <a:defRPr/>
            </a:pPr>
            <a:r>
              <a:rPr lang="fr-FR" sz="2400" dirty="0"/>
              <a:t>Présentation des nouveaux membres</a:t>
            </a:r>
          </a:p>
          <a:p>
            <a:pPr marL="514350" indent="-514350" eaLnBrk="1" hangingPunct="1">
              <a:lnSpc>
                <a:spcPct val="80000"/>
              </a:lnSpc>
              <a:buFont typeface="+mj-lt"/>
              <a:buAutoNum type="arabicPeriod"/>
              <a:defRPr/>
            </a:pPr>
            <a:r>
              <a:rPr lang="fr-LU" sz="2400" b="1" dirty="0">
                <a:solidFill>
                  <a:schemeClr val="accent3"/>
                </a:solidFill>
              </a:rPr>
              <a:t>Composition du conseil d'Administration</a:t>
            </a:r>
          </a:p>
          <a:p>
            <a:pPr marL="514350" indent="-514350" eaLnBrk="1" hangingPunct="1">
              <a:lnSpc>
                <a:spcPct val="80000"/>
              </a:lnSpc>
              <a:buFont typeface="+mj-lt"/>
              <a:buAutoNum type="arabicPeriod"/>
              <a:defRPr/>
            </a:pPr>
            <a:r>
              <a:rPr lang="fr-CH" sz="2400" dirty="0"/>
              <a:t>Divers</a:t>
            </a:r>
            <a:endParaRPr lang="en-US" sz="2400" dirty="0"/>
          </a:p>
        </p:txBody>
      </p:sp>
      <p:pic>
        <p:nvPicPr>
          <p:cNvPr id="2" name="Image 1">
            <a:extLst>
              <a:ext uri="{FF2B5EF4-FFF2-40B4-BE49-F238E27FC236}">
                <a16:creationId xmlns:a16="http://schemas.microsoft.com/office/drawing/2014/main" id="{0692ADBB-8146-3093-CD16-7201D55CBA2E}"/>
              </a:ext>
            </a:extLst>
          </p:cNvPr>
          <p:cNvPicPr>
            <a:picLocks noChangeAspect="1"/>
          </p:cNvPicPr>
          <p:nvPr/>
        </p:nvPicPr>
        <p:blipFill>
          <a:blip r:embed="rId2"/>
          <a:stretch>
            <a:fillRect/>
          </a:stretch>
        </p:blipFill>
        <p:spPr>
          <a:xfrm>
            <a:off x="8043018" y="161000"/>
            <a:ext cx="988760" cy="934885"/>
          </a:xfrm>
          <a:prstGeom prst="rect">
            <a:avLst/>
          </a:prstGeom>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122238"/>
            <a:ext cx="7715200" cy="1295400"/>
          </a:xfrm>
        </p:spPr>
        <p:txBody>
          <a:bodyPr/>
          <a:lstStyle/>
          <a:p>
            <a:pPr eaLnBrk="1" hangingPunct="1"/>
            <a:r>
              <a:rPr lang="fr-CH" sz="3100" dirty="0"/>
              <a:t>Composition du conseil d’administration 2023-24</a:t>
            </a:r>
            <a:r>
              <a:rPr lang="fr-CH" dirty="0"/>
              <a:t> </a:t>
            </a:r>
            <a:endParaRPr lang="en-US" dirty="0"/>
          </a:p>
        </p:txBody>
      </p:sp>
      <p:sp>
        <p:nvSpPr>
          <p:cNvPr id="16387" name="Rectangle 3"/>
          <p:cNvSpPr>
            <a:spLocks noGrp="1" noChangeArrowheads="1"/>
          </p:cNvSpPr>
          <p:nvPr>
            <p:ph idx="1"/>
          </p:nvPr>
        </p:nvSpPr>
        <p:spPr>
          <a:xfrm>
            <a:off x="827584" y="1844824"/>
            <a:ext cx="8136904" cy="4463901"/>
          </a:xfrm>
        </p:spPr>
        <p:txBody>
          <a:bodyPr>
            <a:normAutofit lnSpcReduction="10000"/>
          </a:bodyPr>
          <a:lstStyle/>
          <a:p>
            <a:pPr eaLnBrk="1" hangingPunct="1">
              <a:lnSpc>
                <a:spcPct val="110000"/>
              </a:lnSpc>
              <a:spcBef>
                <a:spcPct val="0"/>
              </a:spcBef>
              <a:buSzTx/>
            </a:pPr>
            <a:r>
              <a:rPr lang="fr-LU" sz="2200" dirty="0"/>
              <a:t>Comité exécutif</a:t>
            </a:r>
          </a:p>
          <a:p>
            <a:pPr lvl="1" eaLnBrk="1" hangingPunct="1">
              <a:lnSpc>
                <a:spcPct val="110000"/>
              </a:lnSpc>
              <a:spcBef>
                <a:spcPct val="0"/>
              </a:spcBef>
              <a:buSzTx/>
              <a:buFont typeface="Wingdings" pitchFamily="2" charset="2"/>
              <a:buNone/>
            </a:pPr>
            <a:r>
              <a:rPr lang="fr-LU" sz="1600" i="1" dirty="0"/>
              <a:t>Président</a:t>
            </a:r>
            <a:r>
              <a:rPr lang="fr-LU" sz="1600" dirty="0"/>
              <a:t>			Dr Marc Jacoby</a:t>
            </a:r>
          </a:p>
          <a:p>
            <a:pPr lvl="1" eaLnBrk="1" hangingPunct="1">
              <a:lnSpc>
                <a:spcPct val="110000"/>
              </a:lnSpc>
              <a:spcBef>
                <a:spcPct val="0"/>
              </a:spcBef>
              <a:buSzTx/>
              <a:buFont typeface="Wingdings" pitchFamily="2" charset="2"/>
              <a:buNone/>
            </a:pPr>
            <a:r>
              <a:rPr lang="fr-LU" sz="1600" i="1" dirty="0"/>
              <a:t>Vice-président	</a:t>
            </a:r>
            <a:r>
              <a:rPr lang="fr-LU" sz="1600" dirty="0"/>
              <a:t>		Dr Nicole Majery</a:t>
            </a:r>
          </a:p>
          <a:p>
            <a:pPr lvl="1" eaLnBrk="1" hangingPunct="1">
              <a:lnSpc>
                <a:spcPct val="110000"/>
              </a:lnSpc>
              <a:spcBef>
                <a:spcPct val="0"/>
              </a:spcBef>
              <a:buSzTx/>
              <a:buFont typeface="Wingdings" pitchFamily="2" charset="2"/>
              <a:buNone/>
            </a:pPr>
            <a:r>
              <a:rPr lang="fr-LU" sz="1600" i="1" dirty="0"/>
              <a:t>Secrétaire</a:t>
            </a:r>
            <a:r>
              <a:rPr lang="fr-LU" sz="1600" dirty="0"/>
              <a:t>			Dr Stefanie </a:t>
            </a:r>
            <a:r>
              <a:rPr lang="fr-LU" sz="1600" dirty="0" err="1"/>
              <a:t>Edle</a:t>
            </a:r>
            <a:r>
              <a:rPr lang="fr-LU" sz="1600" dirty="0"/>
              <a:t> Von </a:t>
            </a:r>
            <a:r>
              <a:rPr lang="fr-LU" sz="1600" dirty="0" err="1"/>
              <a:t>Hoessle</a:t>
            </a:r>
            <a:endParaRPr lang="fr-LU" sz="1600" dirty="0">
              <a:solidFill>
                <a:srgbClr val="BFBFBF"/>
              </a:solidFill>
            </a:endParaRPr>
          </a:p>
          <a:p>
            <a:pPr lvl="1" eaLnBrk="1" hangingPunct="1">
              <a:lnSpc>
                <a:spcPct val="110000"/>
              </a:lnSpc>
              <a:spcBef>
                <a:spcPct val="0"/>
              </a:spcBef>
              <a:buSzTx/>
              <a:buFont typeface="Wingdings" pitchFamily="2" charset="2"/>
              <a:buNone/>
            </a:pPr>
            <a:r>
              <a:rPr lang="fr-LU" sz="1600" i="1" dirty="0"/>
              <a:t>Trésorier</a:t>
            </a:r>
            <a:r>
              <a:rPr lang="fr-LU" sz="1600" dirty="0"/>
              <a:t>			Dr Sébastien Wong</a:t>
            </a:r>
          </a:p>
          <a:p>
            <a:pPr eaLnBrk="1" hangingPunct="1">
              <a:lnSpc>
                <a:spcPct val="110000"/>
              </a:lnSpc>
              <a:spcBef>
                <a:spcPct val="0"/>
              </a:spcBef>
              <a:buSzTx/>
            </a:pPr>
            <a:r>
              <a:rPr lang="fr-LU" sz="2200" dirty="0"/>
              <a:t>Membres </a:t>
            </a:r>
          </a:p>
          <a:p>
            <a:pPr lvl="1" eaLnBrk="1" hangingPunct="1">
              <a:lnSpc>
                <a:spcPct val="110000"/>
              </a:lnSpc>
              <a:spcBef>
                <a:spcPct val="0"/>
              </a:spcBef>
              <a:buSzTx/>
              <a:buFont typeface="Wingdings" pitchFamily="2" charset="2"/>
              <a:buNone/>
            </a:pPr>
            <a:r>
              <a:rPr lang="fr-LU" sz="1600" dirty="0"/>
              <a:t>Dr Elisabeta Pletea			Dr Kawtare Zilate (Collaboration IDE) 	     </a:t>
            </a:r>
          </a:p>
          <a:p>
            <a:pPr lvl="1" eaLnBrk="1" hangingPunct="1">
              <a:lnSpc>
                <a:spcPct val="110000"/>
              </a:lnSpc>
              <a:spcBef>
                <a:spcPct val="0"/>
              </a:spcBef>
              <a:buSzTx/>
              <a:buFont typeface="Wingdings" pitchFamily="2" charset="2"/>
              <a:buNone/>
            </a:pPr>
            <a:r>
              <a:rPr lang="fr-LU" sz="1600" dirty="0"/>
              <a:t>Dr Patrizia Thiry	               		Dr Irina Minyem </a:t>
            </a:r>
          </a:p>
          <a:p>
            <a:pPr lvl="1" eaLnBrk="1" hangingPunct="1">
              <a:lnSpc>
                <a:spcPct val="110000"/>
              </a:lnSpc>
              <a:spcBef>
                <a:spcPct val="0"/>
              </a:spcBef>
              <a:buSzTx/>
              <a:buFont typeface="Wingdings" pitchFamily="2" charset="2"/>
              <a:buNone/>
            </a:pPr>
            <a:r>
              <a:rPr lang="fr-LU" sz="1600" dirty="0"/>
              <a:t>Dr Vincent Marion (Formations)	Dr Sandrine Tomasini	</a:t>
            </a:r>
          </a:p>
          <a:p>
            <a:pPr lvl="1" eaLnBrk="1" hangingPunct="1">
              <a:lnSpc>
                <a:spcPct val="110000"/>
              </a:lnSpc>
              <a:spcBef>
                <a:spcPct val="0"/>
              </a:spcBef>
              <a:buSzTx/>
              <a:buFont typeface="Wingdings" pitchFamily="2" charset="2"/>
              <a:buNone/>
            </a:pPr>
            <a:r>
              <a:rPr lang="fr-LU" sz="1600" dirty="0"/>
              <a:t>Dr Karine Mucciante		Dr Marie-Paule Schneider </a:t>
            </a:r>
          </a:p>
          <a:p>
            <a:pPr lvl="1" eaLnBrk="1" hangingPunct="1">
              <a:lnSpc>
                <a:spcPct val="110000"/>
              </a:lnSpc>
              <a:spcBef>
                <a:spcPct val="0"/>
              </a:spcBef>
              <a:buSzTx/>
              <a:buFont typeface="Wingdings" pitchFamily="2" charset="2"/>
              <a:buNone/>
            </a:pPr>
            <a:r>
              <a:rPr lang="fr-LU" sz="1600" i="1" dirty="0"/>
              <a:t>Dr Thierry Grimée</a:t>
            </a:r>
            <a:r>
              <a:rPr lang="fr-LU" sz="1600" dirty="0"/>
              <a:t>			Dr Armin Koegel</a:t>
            </a:r>
          </a:p>
          <a:p>
            <a:pPr lvl="1" eaLnBrk="1" hangingPunct="1">
              <a:lnSpc>
                <a:spcPct val="110000"/>
              </a:lnSpc>
              <a:spcBef>
                <a:spcPct val="0"/>
              </a:spcBef>
              <a:buSzTx/>
              <a:buFont typeface="Wingdings" pitchFamily="2" charset="2"/>
              <a:buNone/>
            </a:pPr>
            <a:endParaRPr lang="fr-LU" sz="1600" dirty="0"/>
          </a:p>
          <a:p>
            <a:pPr>
              <a:lnSpc>
                <a:spcPct val="110000"/>
              </a:lnSpc>
              <a:spcBef>
                <a:spcPct val="0"/>
              </a:spcBef>
              <a:buSzTx/>
              <a:buNone/>
            </a:pPr>
            <a:r>
              <a:rPr lang="fr-LU" sz="2200" dirty="0">
                <a:solidFill>
                  <a:schemeClr val="bg1">
                    <a:lumMod val="50000"/>
                  </a:schemeClr>
                </a:solidFill>
              </a:rPr>
              <a:t> </a:t>
            </a:r>
            <a:r>
              <a:rPr lang="fr-LU" sz="2200" dirty="0"/>
              <a:t>Candidature 2024-25		</a:t>
            </a:r>
            <a:r>
              <a:rPr lang="fr-LU" sz="1800" dirty="0"/>
              <a:t>Dr Hicham </a:t>
            </a:r>
            <a:r>
              <a:rPr lang="fr-LU" sz="1800" dirty="0" err="1"/>
              <a:t>Mokkadem</a:t>
            </a:r>
            <a:endParaRPr lang="fr-LU" sz="1800" dirty="0"/>
          </a:p>
          <a:p>
            <a:pPr lvl="1" eaLnBrk="1" hangingPunct="1">
              <a:lnSpc>
                <a:spcPct val="110000"/>
              </a:lnSpc>
              <a:spcBef>
                <a:spcPct val="0"/>
              </a:spcBef>
              <a:buSzTx/>
              <a:buFont typeface="Wingdings" pitchFamily="2" charset="2"/>
              <a:buNone/>
            </a:pPr>
            <a:endParaRPr lang="fr-LU" sz="1600" dirty="0"/>
          </a:p>
        </p:txBody>
      </p:sp>
      <p:pic>
        <p:nvPicPr>
          <p:cNvPr id="2" name="Image 1">
            <a:extLst>
              <a:ext uri="{FF2B5EF4-FFF2-40B4-BE49-F238E27FC236}">
                <a16:creationId xmlns:a16="http://schemas.microsoft.com/office/drawing/2014/main" id="{552A91ED-0DA5-68EB-5199-C6A2F60F441F}"/>
              </a:ext>
            </a:extLst>
          </p:cNvPr>
          <p:cNvPicPr>
            <a:picLocks noChangeAspect="1"/>
          </p:cNvPicPr>
          <p:nvPr/>
        </p:nvPicPr>
        <p:blipFill>
          <a:blip r:embed="rId3"/>
          <a:stretch>
            <a:fillRect/>
          </a:stretch>
        </p:blipFill>
        <p:spPr>
          <a:xfrm>
            <a:off x="8043018" y="161000"/>
            <a:ext cx="988760" cy="934885"/>
          </a:xfrm>
          <a:prstGeom prst="rect">
            <a:avLst/>
          </a:prstGeom>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fr-LU"/>
              <a:t>Ordre du jour </a:t>
            </a:r>
            <a:endParaRPr lang="en-US"/>
          </a:p>
        </p:txBody>
      </p:sp>
      <p:sp>
        <p:nvSpPr>
          <p:cNvPr id="55298" name="Rectangle 3"/>
          <p:cNvSpPr>
            <a:spLocks noGrp="1" noChangeArrowheads="1"/>
          </p:cNvSpPr>
          <p:nvPr>
            <p:ph idx="1"/>
          </p:nvPr>
        </p:nvSpPr>
        <p:spPr>
          <a:xfrm>
            <a:off x="822960" y="1844824"/>
            <a:ext cx="8070215" cy="4281339"/>
          </a:xfrm>
        </p:spPr>
        <p:txBody>
          <a:bodyPr>
            <a:normAutofit/>
          </a:bodyPr>
          <a:lstStyle/>
          <a:p>
            <a:pPr eaLnBrk="1" hangingPunct="1">
              <a:lnSpc>
                <a:spcPct val="80000"/>
              </a:lnSpc>
            </a:pPr>
            <a:r>
              <a:rPr lang="fr-LU" sz="2400" dirty="0"/>
              <a:t>Allocution du Président</a:t>
            </a:r>
          </a:p>
          <a:p>
            <a:pPr eaLnBrk="1" hangingPunct="1">
              <a:lnSpc>
                <a:spcPct val="80000"/>
              </a:lnSpc>
            </a:pPr>
            <a:r>
              <a:rPr lang="fr-LU" sz="2400" dirty="0"/>
              <a:t>Rapport des activités de l'exercice passé</a:t>
            </a:r>
          </a:p>
          <a:p>
            <a:pPr eaLnBrk="1" hangingPunct="1">
              <a:lnSpc>
                <a:spcPct val="80000"/>
              </a:lnSpc>
            </a:pPr>
            <a:r>
              <a:rPr lang="fr-LU" sz="2400" dirty="0"/>
              <a:t>Bilan du Trésorier</a:t>
            </a:r>
          </a:p>
          <a:p>
            <a:pPr eaLnBrk="1" hangingPunct="1">
              <a:lnSpc>
                <a:spcPct val="80000"/>
              </a:lnSpc>
            </a:pPr>
            <a:r>
              <a:rPr lang="fr-LU" sz="2400" dirty="0"/>
              <a:t>Rapport des Réviseurs de comptes</a:t>
            </a:r>
          </a:p>
          <a:p>
            <a:pPr eaLnBrk="1" hangingPunct="1">
              <a:lnSpc>
                <a:spcPct val="80000"/>
              </a:lnSpc>
            </a:pPr>
            <a:r>
              <a:rPr lang="fr-LU" sz="2400" dirty="0"/>
              <a:t>Décharge du Conseil d'Administration</a:t>
            </a:r>
          </a:p>
          <a:p>
            <a:pPr eaLnBrk="1" hangingPunct="1">
              <a:lnSpc>
                <a:spcPct val="80000"/>
              </a:lnSpc>
            </a:pPr>
            <a:r>
              <a:rPr lang="fr-LU" sz="2400" dirty="0"/>
              <a:t>Désignation des Réviseurs de comptes</a:t>
            </a:r>
          </a:p>
          <a:p>
            <a:pPr eaLnBrk="1" hangingPunct="1">
              <a:lnSpc>
                <a:spcPct val="80000"/>
              </a:lnSpc>
            </a:pPr>
            <a:r>
              <a:rPr lang="fr-FR" sz="2400" dirty="0"/>
              <a:t>Présentation des nouveaux membres</a:t>
            </a:r>
          </a:p>
          <a:p>
            <a:pPr eaLnBrk="1" hangingPunct="1">
              <a:lnSpc>
                <a:spcPct val="80000"/>
              </a:lnSpc>
            </a:pPr>
            <a:r>
              <a:rPr lang="fr-LU" sz="2400" dirty="0"/>
              <a:t>Composition du conseil d'Administration</a:t>
            </a:r>
          </a:p>
          <a:p>
            <a:pPr eaLnBrk="1" hangingPunct="1">
              <a:lnSpc>
                <a:spcPct val="80000"/>
              </a:lnSpc>
            </a:pPr>
            <a:r>
              <a:rPr lang="fr-LU" sz="2400" b="1" dirty="0">
                <a:solidFill>
                  <a:schemeClr val="accent1"/>
                </a:solidFill>
              </a:rPr>
              <a:t>Divers</a:t>
            </a:r>
          </a:p>
        </p:txBody>
      </p:sp>
      <p:pic>
        <p:nvPicPr>
          <p:cNvPr id="2" name="Image 1">
            <a:extLst>
              <a:ext uri="{FF2B5EF4-FFF2-40B4-BE49-F238E27FC236}">
                <a16:creationId xmlns:a16="http://schemas.microsoft.com/office/drawing/2014/main" id="{95468182-2547-FF10-8BEE-201EA7AED885}"/>
              </a:ext>
            </a:extLst>
          </p:cNvPr>
          <p:cNvPicPr>
            <a:picLocks noChangeAspect="1"/>
          </p:cNvPicPr>
          <p:nvPr/>
        </p:nvPicPr>
        <p:blipFill>
          <a:blip r:embed="rId3"/>
          <a:stretch>
            <a:fillRect/>
          </a:stretch>
        </p:blipFill>
        <p:spPr>
          <a:xfrm>
            <a:off x="8043018" y="161000"/>
            <a:ext cx="988760" cy="934885"/>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p:txBody>
          <a:bodyPr/>
          <a:lstStyle/>
          <a:p>
            <a:pPr eaLnBrk="1" hangingPunct="1"/>
            <a:r>
              <a:rPr lang="fr-CH" dirty="0"/>
              <a:t>Journée ALSAT 2024</a:t>
            </a:r>
            <a:endParaRPr lang="en-US" dirty="0"/>
          </a:p>
        </p:txBody>
      </p:sp>
      <p:sp>
        <p:nvSpPr>
          <p:cNvPr id="21507" name="Rectangle 5"/>
          <p:cNvSpPr>
            <a:spLocks noGrp="1" noChangeArrowheads="1"/>
          </p:cNvSpPr>
          <p:nvPr>
            <p:ph type="subTitle" idx="1"/>
          </p:nvPr>
        </p:nvSpPr>
        <p:spPr/>
        <p:txBody>
          <a:bodyPr>
            <a:normAutofit fontScale="92500" lnSpcReduction="20000"/>
          </a:bodyPr>
          <a:lstStyle/>
          <a:p>
            <a:pPr eaLnBrk="1" hangingPunct="1"/>
            <a:r>
              <a:rPr lang="fr-CH" dirty="0"/>
              <a:t>Ordre du jour </a:t>
            </a:r>
          </a:p>
          <a:p>
            <a:pPr eaLnBrk="1" hangingPunct="1"/>
            <a:r>
              <a:rPr lang="fr-CH" dirty="0"/>
              <a:t>Assemblée Générale</a:t>
            </a:r>
          </a:p>
          <a:p>
            <a:pPr eaLnBrk="1" hangingPunct="1"/>
            <a:r>
              <a:rPr lang="fr-CH" sz="2000" i="1" dirty="0"/>
              <a:t>29/11/2022</a:t>
            </a:r>
            <a:endParaRPr lang="en-US" sz="2000" i="1" dirty="0"/>
          </a:p>
        </p:txBody>
      </p:sp>
    </p:spTree>
    <p:extLst>
      <p:ext uri="{BB962C8B-B14F-4D97-AF65-F5344CB8AC3E}">
        <p14:creationId xmlns:p14="http://schemas.microsoft.com/office/powerpoint/2010/main" val="18459711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LU" dirty="0"/>
              <a:t>Ordre du jour AG </a:t>
            </a:r>
            <a:endParaRPr lang="en-US" dirty="0"/>
          </a:p>
        </p:txBody>
      </p:sp>
      <p:sp>
        <p:nvSpPr>
          <p:cNvPr id="4099" name="Rectangle 3"/>
          <p:cNvSpPr>
            <a:spLocks noGrp="1" noChangeArrowheads="1"/>
          </p:cNvSpPr>
          <p:nvPr>
            <p:ph idx="1"/>
          </p:nvPr>
        </p:nvSpPr>
        <p:spPr>
          <a:xfrm>
            <a:off x="822960" y="1844824"/>
            <a:ext cx="7925753" cy="4281339"/>
          </a:xfrm>
        </p:spPr>
        <p:txBody>
          <a:bodyPr>
            <a:normAutofit/>
          </a:bodyPr>
          <a:lstStyle/>
          <a:p>
            <a:pPr marL="514350" indent="-514350" eaLnBrk="1" hangingPunct="1">
              <a:lnSpc>
                <a:spcPct val="80000"/>
              </a:lnSpc>
              <a:buFont typeface="+mj-lt"/>
              <a:buAutoNum type="arabicPeriod"/>
            </a:pPr>
            <a:r>
              <a:rPr lang="fr-LU" sz="2400" b="1" dirty="0">
                <a:solidFill>
                  <a:schemeClr val="accent3"/>
                </a:solidFill>
              </a:rPr>
              <a:t>Allocution du Président</a:t>
            </a:r>
          </a:p>
          <a:p>
            <a:pPr marL="514350" indent="-514350" eaLnBrk="1" hangingPunct="1">
              <a:lnSpc>
                <a:spcPct val="80000"/>
              </a:lnSpc>
              <a:buFont typeface="+mj-lt"/>
              <a:buAutoNum type="arabicPeriod"/>
            </a:pPr>
            <a:r>
              <a:rPr lang="fr-LU" sz="2400" dirty="0"/>
              <a:t>Rapport des activités de l'exercice passé</a:t>
            </a:r>
          </a:p>
          <a:p>
            <a:pPr marL="514350" indent="-514350" eaLnBrk="1" hangingPunct="1">
              <a:lnSpc>
                <a:spcPct val="80000"/>
              </a:lnSpc>
              <a:buFont typeface="+mj-lt"/>
              <a:buAutoNum type="arabicPeriod"/>
            </a:pPr>
            <a:r>
              <a:rPr lang="fr-LU" sz="2400" dirty="0"/>
              <a:t>Bilan du Trésorier</a:t>
            </a:r>
          </a:p>
          <a:p>
            <a:pPr marL="514350" indent="-514350" eaLnBrk="1" hangingPunct="1">
              <a:lnSpc>
                <a:spcPct val="80000"/>
              </a:lnSpc>
              <a:buFont typeface="+mj-lt"/>
              <a:buAutoNum type="arabicPeriod"/>
            </a:pPr>
            <a:r>
              <a:rPr lang="fr-LU" sz="2400" dirty="0"/>
              <a:t>Rapport des Réviseurs de comptes</a:t>
            </a:r>
          </a:p>
          <a:p>
            <a:pPr marL="514350" indent="-514350" eaLnBrk="1" hangingPunct="1">
              <a:lnSpc>
                <a:spcPct val="80000"/>
              </a:lnSpc>
              <a:buFont typeface="+mj-lt"/>
              <a:buAutoNum type="arabicPeriod"/>
            </a:pPr>
            <a:r>
              <a:rPr lang="fr-LU" sz="2400" dirty="0"/>
              <a:t>Décharge du Conseil d'Administration</a:t>
            </a:r>
          </a:p>
          <a:p>
            <a:pPr marL="514350" indent="-514350" eaLnBrk="1" hangingPunct="1">
              <a:lnSpc>
                <a:spcPct val="80000"/>
              </a:lnSpc>
              <a:buFont typeface="+mj-lt"/>
              <a:buAutoNum type="arabicPeriod"/>
            </a:pPr>
            <a:r>
              <a:rPr lang="fr-LU" sz="2400" dirty="0"/>
              <a:t>Désignation des Réviseurs de comptes </a:t>
            </a:r>
          </a:p>
          <a:p>
            <a:pPr marL="514350" indent="-514350" eaLnBrk="1" hangingPunct="1">
              <a:lnSpc>
                <a:spcPct val="80000"/>
              </a:lnSpc>
              <a:buFont typeface="+mj-lt"/>
              <a:buAutoNum type="arabicPeriod"/>
            </a:pPr>
            <a:r>
              <a:rPr lang="fr-FR" sz="2400" dirty="0"/>
              <a:t>Présentation des nouveaux membres</a:t>
            </a:r>
          </a:p>
          <a:p>
            <a:pPr marL="514350" indent="-514350" eaLnBrk="1" hangingPunct="1">
              <a:lnSpc>
                <a:spcPct val="80000"/>
              </a:lnSpc>
              <a:buFont typeface="+mj-lt"/>
              <a:buAutoNum type="arabicPeriod"/>
            </a:pPr>
            <a:r>
              <a:rPr lang="fr-LU" sz="2400" dirty="0"/>
              <a:t>Conseil d'Administration</a:t>
            </a:r>
          </a:p>
          <a:p>
            <a:pPr marL="514350" indent="-514350" eaLnBrk="1" hangingPunct="1">
              <a:lnSpc>
                <a:spcPct val="80000"/>
              </a:lnSpc>
              <a:buFont typeface="+mj-lt"/>
              <a:buAutoNum type="arabicPeriod"/>
            </a:pPr>
            <a:r>
              <a:rPr lang="fr-CH" sz="2400" dirty="0"/>
              <a:t>Divers</a:t>
            </a:r>
          </a:p>
          <a:p>
            <a:pPr eaLnBrk="1" hangingPunct="1">
              <a:lnSpc>
                <a:spcPct val="80000"/>
              </a:lnSpc>
            </a:pPr>
            <a:endParaRPr lang="fr-FR" sz="2600" dirty="0"/>
          </a:p>
          <a:p>
            <a:pPr eaLnBrk="1" hangingPunct="1">
              <a:lnSpc>
                <a:spcPct val="80000"/>
              </a:lnSpc>
            </a:pPr>
            <a:endParaRPr lang="en-US" sz="2600" dirty="0"/>
          </a:p>
        </p:txBody>
      </p:sp>
      <p:pic>
        <p:nvPicPr>
          <p:cNvPr id="2" name="Image 1">
            <a:extLst>
              <a:ext uri="{FF2B5EF4-FFF2-40B4-BE49-F238E27FC236}">
                <a16:creationId xmlns:a16="http://schemas.microsoft.com/office/drawing/2014/main" id="{B3FE639B-B9C9-6911-B069-9EBB21158AA2}"/>
              </a:ext>
            </a:extLst>
          </p:cNvPr>
          <p:cNvPicPr>
            <a:picLocks noChangeAspect="1"/>
          </p:cNvPicPr>
          <p:nvPr/>
        </p:nvPicPr>
        <p:blipFill>
          <a:blip r:embed="rId3"/>
          <a:stretch>
            <a:fillRect/>
          </a:stretch>
        </p:blipFill>
        <p:spPr>
          <a:xfrm>
            <a:off x="8043018" y="161000"/>
            <a:ext cx="988760" cy="934885"/>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LU"/>
              <a:t>Ordre du jour </a:t>
            </a:r>
            <a:endParaRPr lang="en-US"/>
          </a:p>
        </p:txBody>
      </p:sp>
      <p:sp>
        <p:nvSpPr>
          <p:cNvPr id="5123" name="Rectangle 3"/>
          <p:cNvSpPr>
            <a:spLocks noGrp="1" noChangeArrowheads="1"/>
          </p:cNvSpPr>
          <p:nvPr>
            <p:ph idx="1"/>
          </p:nvPr>
        </p:nvSpPr>
        <p:spPr>
          <a:xfrm>
            <a:off x="822960" y="1844823"/>
            <a:ext cx="7925753" cy="4281339"/>
          </a:xfrm>
        </p:spPr>
        <p:txBody>
          <a:bodyPr>
            <a:normAutofit/>
          </a:bodyPr>
          <a:lstStyle/>
          <a:p>
            <a:pPr marL="514350" indent="-514350" eaLnBrk="1" hangingPunct="1">
              <a:lnSpc>
                <a:spcPct val="80000"/>
              </a:lnSpc>
              <a:buFont typeface="+mj-lt"/>
              <a:buAutoNum type="arabicPeriod"/>
            </a:pPr>
            <a:r>
              <a:rPr lang="fr-LU" sz="2400" dirty="0"/>
              <a:t>Allocution du Président</a:t>
            </a:r>
          </a:p>
          <a:p>
            <a:pPr marL="514350" indent="-514350" eaLnBrk="1" hangingPunct="1">
              <a:lnSpc>
                <a:spcPct val="80000"/>
              </a:lnSpc>
              <a:buFont typeface="+mj-lt"/>
              <a:buAutoNum type="arabicPeriod"/>
            </a:pPr>
            <a:r>
              <a:rPr lang="fr-LU" sz="2400" b="1" dirty="0">
                <a:solidFill>
                  <a:schemeClr val="accent3"/>
                </a:solidFill>
              </a:rPr>
              <a:t>Rapport des activités de l'exercice passé</a:t>
            </a:r>
          </a:p>
          <a:p>
            <a:pPr marL="514350" indent="-514350" eaLnBrk="1" hangingPunct="1">
              <a:lnSpc>
                <a:spcPct val="80000"/>
              </a:lnSpc>
              <a:buFont typeface="+mj-lt"/>
              <a:buAutoNum type="arabicPeriod"/>
            </a:pPr>
            <a:r>
              <a:rPr lang="fr-LU" sz="2400" dirty="0"/>
              <a:t>Bilan du Trésorier</a:t>
            </a:r>
          </a:p>
          <a:p>
            <a:pPr marL="514350" indent="-514350" eaLnBrk="1" hangingPunct="1">
              <a:lnSpc>
                <a:spcPct val="80000"/>
              </a:lnSpc>
              <a:buFont typeface="+mj-lt"/>
              <a:buAutoNum type="arabicPeriod"/>
            </a:pPr>
            <a:r>
              <a:rPr lang="fr-LU" sz="2400" dirty="0"/>
              <a:t>Rapport des Réviseurs de comptes</a:t>
            </a:r>
          </a:p>
          <a:p>
            <a:pPr marL="514350" indent="-514350" eaLnBrk="1" hangingPunct="1">
              <a:lnSpc>
                <a:spcPct val="80000"/>
              </a:lnSpc>
              <a:buFont typeface="+mj-lt"/>
              <a:buAutoNum type="arabicPeriod"/>
            </a:pPr>
            <a:r>
              <a:rPr lang="fr-LU" sz="2400" dirty="0"/>
              <a:t>Décharge du Conseil d'Administration</a:t>
            </a:r>
          </a:p>
          <a:p>
            <a:pPr marL="514350" indent="-514350" eaLnBrk="1" hangingPunct="1">
              <a:lnSpc>
                <a:spcPct val="80000"/>
              </a:lnSpc>
              <a:buFont typeface="+mj-lt"/>
              <a:buAutoNum type="arabicPeriod"/>
            </a:pPr>
            <a:r>
              <a:rPr lang="fr-LU" sz="2400" dirty="0"/>
              <a:t>Désignation des Réviseurs de comptes</a:t>
            </a:r>
          </a:p>
          <a:p>
            <a:pPr marL="514350" indent="-514350" eaLnBrk="1" hangingPunct="1">
              <a:lnSpc>
                <a:spcPct val="80000"/>
              </a:lnSpc>
              <a:buFont typeface="+mj-lt"/>
              <a:buAutoNum type="arabicPeriod"/>
            </a:pPr>
            <a:r>
              <a:rPr lang="fr-FR" sz="2400" dirty="0"/>
              <a:t>Présentation des nouveaux membres</a:t>
            </a:r>
          </a:p>
          <a:p>
            <a:pPr marL="514350" indent="-514350" eaLnBrk="1" hangingPunct="1">
              <a:lnSpc>
                <a:spcPct val="80000"/>
              </a:lnSpc>
              <a:buFont typeface="+mj-lt"/>
              <a:buAutoNum type="arabicPeriod"/>
            </a:pPr>
            <a:r>
              <a:rPr lang="fr-LU" sz="2400" dirty="0"/>
              <a:t>Composition du conseil d'Administration</a:t>
            </a:r>
          </a:p>
          <a:p>
            <a:pPr marL="514350" indent="-514350" eaLnBrk="1" hangingPunct="1">
              <a:lnSpc>
                <a:spcPct val="80000"/>
              </a:lnSpc>
              <a:buFont typeface="+mj-lt"/>
              <a:buAutoNum type="arabicPeriod"/>
            </a:pPr>
            <a:r>
              <a:rPr lang="fr-CH" sz="2400" dirty="0"/>
              <a:t>Divers</a:t>
            </a:r>
            <a:endParaRPr lang="en-US" sz="2400" dirty="0"/>
          </a:p>
        </p:txBody>
      </p:sp>
      <p:pic>
        <p:nvPicPr>
          <p:cNvPr id="2" name="Image 1">
            <a:extLst>
              <a:ext uri="{FF2B5EF4-FFF2-40B4-BE49-F238E27FC236}">
                <a16:creationId xmlns:a16="http://schemas.microsoft.com/office/drawing/2014/main" id="{C2AC3D5C-136A-16A7-AF00-D94AE5BF72E8}"/>
              </a:ext>
            </a:extLst>
          </p:cNvPr>
          <p:cNvPicPr>
            <a:picLocks noChangeAspect="1"/>
          </p:cNvPicPr>
          <p:nvPr/>
        </p:nvPicPr>
        <p:blipFill>
          <a:blip r:embed="rId3"/>
          <a:stretch>
            <a:fillRect/>
          </a:stretch>
        </p:blipFill>
        <p:spPr>
          <a:xfrm>
            <a:off x="8043018" y="161000"/>
            <a:ext cx="988760" cy="934885"/>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H" sz="2800" dirty="0"/>
              <a:t>Rapport des activités de l’exercice passé</a:t>
            </a:r>
            <a:r>
              <a:rPr lang="fr-CH" sz="3500" dirty="0"/>
              <a:t> </a:t>
            </a:r>
            <a:endParaRPr lang="en-US" sz="3500" dirty="0"/>
          </a:p>
        </p:txBody>
      </p:sp>
      <p:sp>
        <p:nvSpPr>
          <p:cNvPr id="6147" name="Rectangle 3"/>
          <p:cNvSpPr>
            <a:spLocks noGrp="1" noChangeArrowheads="1"/>
          </p:cNvSpPr>
          <p:nvPr>
            <p:ph idx="1"/>
          </p:nvPr>
        </p:nvSpPr>
        <p:spPr>
          <a:xfrm>
            <a:off x="1223442" y="2564904"/>
            <a:ext cx="6804942" cy="1728192"/>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Mission accomplie, </a:t>
            </a:r>
          </a:p>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l’ALSAT reste auprès du ministère de la santé</a:t>
            </a:r>
          </a:p>
          <a:p>
            <a:pPr marL="0" indent="0" algn="ctr">
              <a:lnSpc>
                <a:spcPct val="107000"/>
              </a:lnSpc>
              <a:spcAft>
                <a:spcPts val="800"/>
              </a:spcAft>
              <a:buNone/>
            </a:pPr>
            <a:endParaRPr lang="fr-FR" sz="28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 1">
            <a:extLst>
              <a:ext uri="{FF2B5EF4-FFF2-40B4-BE49-F238E27FC236}">
                <a16:creationId xmlns:a16="http://schemas.microsoft.com/office/drawing/2014/main" id="{D11333A9-CCE6-A824-A59D-953710DB95D9}"/>
              </a:ext>
            </a:extLst>
          </p:cNvPr>
          <p:cNvPicPr>
            <a:picLocks noChangeAspect="1"/>
          </p:cNvPicPr>
          <p:nvPr/>
        </p:nvPicPr>
        <p:blipFill>
          <a:blip r:embed="rId3"/>
          <a:stretch>
            <a:fillRect/>
          </a:stretch>
        </p:blipFill>
        <p:spPr>
          <a:xfrm>
            <a:off x="8043018" y="161000"/>
            <a:ext cx="988760" cy="934885"/>
          </a:xfrm>
          <a:prstGeom prst="rect">
            <a:avLst/>
          </a:prstGeom>
        </p:spPr>
      </p:pic>
    </p:spTree>
    <p:extLst>
      <p:ext uri="{BB962C8B-B14F-4D97-AF65-F5344CB8AC3E}">
        <p14:creationId xmlns:p14="http://schemas.microsoft.com/office/powerpoint/2010/main" val="36178313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H" sz="2800" dirty="0"/>
              <a:t>Rapport des activités de l’exercice passé</a:t>
            </a:r>
            <a:r>
              <a:rPr lang="fr-CH" sz="3500" dirty="0"/>
              <a:t> </a:t>
            </a:r>
            <a:endParaRPr lang="en-US" sz="3500" dirty="0"/>
          </a:p>
        </p:txBody>
      </p:sp>
      <p:sp>
        <p:nvSpPr>
          <p:cNvPr id="6147" name="Rectangle 3"/>
          <p:cNvSpPr>
            <a:spLocks noGrp="1" noChangeArrowheads="1"/>
          </p:cNvSpPr>
          <p:nvPr>
            <p:ph idx="1"/>
          </p:nvPr>
        </p:nvSpPr>
        <p:spPr>
          <a:xfrm>
            <a:off x="822960" y="1737360"/>
            <a:ext cx="8069520" cy="4499381"/>
          </a:xfrm>
        </p:spPr>
        <p:txBody>
          <a:bodyPr/>
          <a:lstStyle/>
          <a:p>
            <a:pPr marL="0" indent="0" algn="just">
              <a:lnSpc>
                <a:spcPct val="107000"/>
              </a:lnSpc>
              <a:spcAft>
                <a:spcPts val="800"/>
              </a:spcAft>
              <a:buNone/>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22.01.2024 	Echange avec la direction de la santé	</a:t>
            </a: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(Dr JC Schmit, Dr J D’Alimonte, Dr N Majery, Dr M Jacoby)</a:t>
            </a: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13-14.06.2024	Formation sur le risque chimique</a:t>
            </a: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(Dr Benoit </a:t>
            </a:r>
            <a:r>
              <a:rPr lang="fr-FR" sz="1800" i="1"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Calcus</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 1">
            <a:extLst>
              <a:ext uri="{FF2B5EF4-FFF2-40B4-BE49-F238E27FC236}">
                <a16:creationId xmlns:a16="http://schemas.microsoft.com/office/drawing/2014/main" id="{F94F06B6-03FC-EED7-75FB-57BE59F02089}"/>
              </a:ext>
            </a:extLst>
          </p:cNvPr>
          <p:cNvPicPr>
            <a:picLocks noChangeAspect="1"/>
          </p:cNvPicPr>
          <p:nvPr/>
        </p:nvPicPr>
        <p:blipFill>
          <a:blip r:embed="rId3"/>
          <a:stretch>
            <a:fillRect/>
          </a:stretch>
        </p:blipFill>
        <p:spPr>
          <a:xfrm>
            <a:off x="8043018" y="161000"/>
            <a:ext cx="988760" cy="934885"/>
          </a:xfrm>
          <a:prstGeom prst="rect">
            <a:avLst/>
          </a:prstGeom>
        </p:spPr>
      </p:pic>
    </p:spTree>
    <p:extLst>
      <p:ext uri="{BB962C8B-B14F-4D97-AF65-F5344CB8AC3E}">
        <p14:creationId xmlns:p14="http://schemas.microsoft.com/office/powerpoint/2010/main" val="30488652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H" sz="2800" dirty="0"/>
              <a:t>Rapport des activités de l’exercice passé</a:t>
            </a:r>
            <a:r>
              <a:rPr lang="fr-CH" sz="3500" dirty="0"/>
              <a:t> </a:t>
            </a:r>
            <a:endParaRPr lang="en-US" sz="3500" dirty="0"/>
          </a:p>
        </p:txBody>
      </p:sp>
      <p:sp>
        <p:nvSpPr>
          <p:cNvPr id="6147" name="Rectangle 3"/>
          <p:cNvSpPr>
            <a:spLocks noGrp="1" noChangeArrowheads="1"/>
          </p:cNvSpPr>
          <p:nvPr>
            <p:ph idx="1"/>
          </p:nvPr>
        </p:nvSpPr>
        <p:spPr>
          <a:xfrm>
            <a:off x="822960" y="1844824"/>
            <a:ext cx="8069520" cy="4391918"/>
          </a:xfrm>
        </p:spPr>
        <p:txBody>
          <a:bodyPr>
            <a:noAutofit/>
          </a:bodyPr>
          <a:lstStyle/>
          <a:p>
            <a:pPr marL="0" indent="0">
              <a:lnSpc>
                <a:spcPct val="100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27.06.2024	Entrevue avec Mme la ministre de la Santé et de la 		sécurité sociale                                            </a:t>
            </a:r>
            <a:b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b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(Représentant de chaque service santé au travail )</a:t>
            </a: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fr-FR" sz="1800" b="1"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Sujets évoqués</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6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Pénurie en médecin du travail; Cadre légal n’est plus adapté; Visibilité / perception de la médecine du travail au niveau grand public; Loi sur le reclassement professionnel; Interactions avec le contrôle médical</a:t>
            </a:r>
          </a:p>
          <a:p>
            <a:pPr marL="0" indent="0">
              <a:lnSpc>
                <a:spcPct val="100000"/>
              </a:lnSpc>
              <a:spcAft>
                <a:spcPts val="800"/>
              </a:spcAft>
              <a:buNone/>
            </a:pPr>
            <a:r>
              <a:rPr lang="fr-FR" sz="1600" b="1"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Propositions faites par l’ALSAT</a:t>
            </a:r>
            <a:r>
              <a:rPr lang="fr-FR" sz="16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Formation de spécialisation; Mise en application du projet de réforme du </a:t>
            </a:r>
            <a:r>
              <a:rPr lang="fr-FR" sz="1600" i="1"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CdT</a:t>
            </a:r>
            <a:r>
              <a:rPr lang="fr-FR" sz="16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Réactivation CSSST; Collaboration santé au travail et santé publique;  Adaptation loi sur le reclassement prof. </a:t>
            </a:r>
          </a:p>
          <a:p>
            <a:pPr marL="0" indent="0">
              <a:lnSpc>
                <a:spcPct val="100000"/>
              </a:lnSpc>
              <a:spcAft>
                <a:spcPts val="800"/>
              </a:spcAft>
              <a:buNone/>
            </a:pPr>
            <a:r>
              <a:rPr lang="fr-FR"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Ecoute et promesse d’une nouvelle entrevue au 2</a:t>
            </a:r>
            <a:r>
              <a:rPr lang="fr-FR" i="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ième</a:t>
            </a:r>
            <a:r>
              <a:rPr lang="fr-FR"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semestre (en attente)</a:t>
            </a:r>
          </a:p>
          <a:p>
            <a:pPr marL="0" indent="0">
              <a:lnSpc>
                <a:spcPct val="100000"/>
              </a:lnSpc>
              <a:spcAft>
                <a:spcPts val="800"/>
              </a:spcAft>
              <a:buNone/>
            </a:pPr>
            <a:endParaRPr lang="fr-FR"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0000"/>
              </a:lnSpc>
              <a:spcAft>
                <a:spcPts val="800"/>
              </a:spcAft>
            </a:pPr>
            <a:endParaRPr lang="fr-FR" sz="10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endParaRPr lang="fr-FR" sz="1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fr-FR" sz="11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p>
        </p:txBody>
      </p:sp>
      <p:pic>
        <p:nvPicPr>
          <p:cNvPr id="2" name="Image 1">
            <a:extLst>
              <a:ext uri="{FF2B5EF4-FFF2-40B4-BE49-F238E27FC236}">
                <a16:creationId xmlns:a16="http://schemas.microsoft.com/office/drawing/2014/main" id="{D3F2222A-BEE9-8F20-1802-6CFCE2C71829}"/>
              </a:ext>
            </a:extLst>
          </p:cNvPr>
          <p:cNvPicPr>
            <a:picLocks noChangeAspect="1"/>
          </p:cNvPicPr>
          <p:nvPr/>
        </p:nvPicPr>
        <p:blipFill>
          <a:blip r:embed="rId3"/>
          <a:stretch>
            <a:fillRect/>
          </a:stretch>
        </p:blipFill>
        <p:spPr>
          <a:xfrm>
            <a:off x="8043018" y="161000"/>
            <a:ext cx="988760" cy="934885"/>
          </a:xfrm>
          <a:prstGeom prst="rect">
            <a:avLst/>
          </a:prstGeom>
        </p:spPr>
      </p:pic>
    </p:spTree>
    <p:extLst>
      <p:ext uri="{BB962C8B-B14F-4D97-AF65-F5344CB8AC3E}">
        <p14:creationId xmlns:p14="http://schemas.microsoft.com/office/powerpoint/2010/main" val="34581171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H" sz="2800" dirty="0"/>
              <a:t>Rapport des activités de l’exercice passé</a:t>
            </a:r>
            <a:r>
              <a:rPr lang="fr-CH" sz="3500" dirty="0"/>
              <a:t> </a:t>
            </a:r>
            <a:endParaRPr lang="en-US" sz="3500" dirty="0"/>
          </a:p>
        </p:txBody>
      </p:sp>
      <p:sp>
        <p:nvSpPr>
          <p:cNvPr id="6147" name="Rectangle 3"/>
          <p:cNvSpPr>
            <a:spLocks noGrp="1" noChangeArrowheads="1"/>
          </p:cNvSpPr>
          <p:nvPr>
            <p:ph idx="1"/>
          </p:nvPr>
        </p:nvSpPr>
        <p:spPr>
          <a:xfrm>
            <a:off x="822960" y="1844824"/>
            <a:ext cx="8069520" cy="4391918"/>
          </a:xfrm>
        </p:spPr>
        <p:txBody>
          <a:bodyPr/>
          <a:lstStyle/>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28.09.2024	Journée du futur médecin ALEM</a:t>
            </a: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(Dr S </a:t>
            </a:r>
            <a:r>
              <a:rPr lang="fr-FR" sz="1800" i="1"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Edle</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von </a:t>
            </a:r>
            <a:r>
              <a:rPr lang="fr-FR" sz="1800" i="1"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Hoessle</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Dr I Minyem, Dr N Majery, Dr. V Everard)</a:t>
            </a: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08.10.2024	Réunion d’échange entre infirmiers </a:t>
            </a: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Dr Kawtare Zilate)</a:t>
            </a:r>
          </a:p>
          <a:p>
            <a:pPr marL="0" indent="0" algn="just">
              <a:lnSpc>
                <a:spcPct val="107000"/>
              </a:lnSpc>
              <a:spcAft>
                <a:spcPts val="800"/>
              </a:spcAft>
              <a:buNone/>
            </a:pPr>
            <a:r>
              <a:rPr lang="fr-FR" sz="2400"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p>
        </p:txBody>
      </p:sp>
      <p:pic>
        <p:nvPicPr>
          <p:cNvPr id="2" name="Image 1">
            <a:extLst>
              <a:ext uri="{FF2B5EF4-FFF2-40B4-BE49-F238E27FC236}">
                <a16:creationId xmlns:a16="http://schemas.microsoft.com/office/drawing/2014/main" id="{926CE4BE-5D69-3614-70B7-2FDE3990BA75}"/>
              </a:ext>
            </a:extLst>
          </p:cNvPr>
          <p:cNvPicPr>
            <a:picLocks noChangeAspect="1"/>
          </p:cNvPicPr>
          <p:nvPr/>
        </p:nvPicPr>
        <p:blipFill>
          <a:blip r:embed="rId3"/>
          <a:stretch>
            <a:fillRect/>
          </a:stretch>
        </p:blipFill>
        <p:spPr>
          <a:xfrm>
            <a:off x="8043018" y="161000"/>
            <a:ext cx="988760" cy="934885"/>
          </a:xfrm>
          <a:prstGeom prst="rect">
            <a:avLst/>
          </a:prstGeom>
        </p:spPr>
      </p:pic>
    </p:spTree>
    <p:extLst>
      <p:ext uri="{BB962C8B-B14F-4D97-AF65-F5344CB8AC3E}">
        <p14:creationId xmlns:p14="http://schemas.microsoft.com/office/powerpoint/2010/main" val="2244028866"/>
      </p:ext>
    </p:extLst>
  </p:cSld>
  <p:clrMapOvr>
    <a:masterClrMapping/>
  </p:clrMapOvr>
  <p:transition/>
</p:sld>
</file>

<file path=ppt/theme/theme1.xml><?xml version="1.0" encoding="utf-8"?>
<a:theme xmlns:a="http://schemas.openxmlformats.org/drawingml/2006/main" name="Rétrospective">
  <a:themeElements>
    <a:clrScheme name="Bleu chau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37cd273a-1cec-4aae-a297-41480ea54f8d}" enabled="0" method="" siteId="{37cd273a-1cec-4aae-a297-41480ea54f8d}" removed="1"/>
</clbl:labelList>
</file>

<file path=docProps/app.xml><?xml version="1.0" encoding="utf-8"?>
<Properties xmlns="http://schemas.openxmlformats.org/officeDocument/2006/extended-properties" xmlns:vt="http://schemas.openxmlformats.org/officeDocument/2006/docPropsVTypes">
  <Template>Retrospect</Template>
  <TotalTime>22</TotalTime>
  <Words>1905</Words>
  <Application>Microsoft Office PowerPoint</Application>
  <PresentationFormat>On-screen Show (4:3)</PresentationFormat>
  <Paragraphs>290</Paragraphs>
  <Slides>23</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Aptos</vt:lpstr>
      <vt:lpstr>Arial</vt:lpstr>
      <vt:lpstr>Calibri</vt:lpstr>
      <vt:lpstr>Calibri Light</vt:lpstr>
      <vt:lpstr>Courier New</vt:lpstr>
      <vt:lpstr>Symbol</vt:lpstr>
      <vt:lpstr>Times New Roman</vt:lpstr>
      <vt:lpstr>Wingdings</vt:lpstr>
      <vt:lpstr>Rétrospective</vt:lpstr>
      <vt:lpstr>Journée ALSAT 2024</vt:lpstr>
      <vt:lpstr>Programme</vt:lpstr>
      <vt:lpstr>Journée ALSAT 2024</vt:lpstr>
      <vt:lpstr>Ordre du jour AG </vt:lpstr>
      <vt:lpstr>Ordre du jour </vt:lpstr>
      <vt:lpstr>Rapport des activités de l’exercice passé </vt:lpstr>
      <vt:lpstr>Rapport des activités de l’exercice passé </vt:lpstr>
      <vt:lpstr>Rapport des activités de l’exercice passé </vt:lpstr>
      <vt:lpstr>Rapport des activités de l’exercice passé </vt:lpstr>
      <vt:lpstr>Rapport des activités de l’exercice passé </vt:lpstr>
      <vt:lpstr>Pipeline</vt:lpstr>
      <vt:lpstr>Ordre du jour </vt:lpstr>
      <vt:lpstr>Bilan du Trésorier </vt:lpstr>
      <vt:lpstr>Ordre du jour </vt:lpstr>
      <vt:lpstr>Rapport des Réviseurs de comptes</vt:lpstr>
      <vt:lpstr>Ordre du jour </vt:lpstr>
      <vt:lpstr>Ordre du jour </vt:lpstr>
      <vt:lpstr>Désignation des Réviseurs de comptes pour l'exercice 2023-2024</vt:lpstr>
      <vt:lpstr>Ordre du jour </vt:lpstr>
      <vt:lpstr>Présentation des nouveaux membres</vt:lpstr>
      <vt:lpstr>Ordre du jour </vt:lpstr>
      <vt:lpstr>Composition du conseil d’administration 2023-24 </vt:lpstr>
      <vt:lpstr>Ordre du jour </vt:lpstr>
    </vt:vector>
  </TitlesOfParts>
  <Company>PROFILARBED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ALSAT 2008</dc:title>
  <dc:creator>jacobyma</dc:creator>
  <cp:lastModifiedBy>EDLE VON HOESSLE Stefanie (HR)</cp:lastModifiedBy>
  <cp:revision>112</cp:revision>
  <cp:lastPrinted>2019-11-21T15:56:42Z</cp:lastPrinted>
  <dcterms:created xsi:type="dcterms:W3CDTF">2008-11-27T17:11:55Z</dcterms:created>
  <dcterms:modified xsi:type="dcterms:W3CDTF">2024-11-29T08:25:30Z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2024-11-29T08:03:19Z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405cfb76-6ddc-4021-9712-f2f088d18a43</vt:lpwstr>
  </property>
  <property fmtid="{D5CDD505-2E9C-101B-9397-08002B2CF9AE}" pid="8" name="MSIP_Label_6bd9ddd1-4d20-43f6-abfa-fc3c07406f94_ContentBits">
    <vt:lpwstr>0</vt:lpwstr>
  </property>
</Properties>
</file>